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23" r:id="rId2"/>
    <p:sldId id="259" r:id="rId3"/>
    <p:sldId id="562" r:id="rId4"/>
    <p:sldId id="271" r:id="rId5"/>
    <p:sldId id="501" r:id="rId6"/>
    <p:sldId id="535" r:id="rId7"/>
    <p:sldId id="534" r:id="rId8"/>
    <p:sldId id="391" r:id="rId9"/>
    <p:sldId id="527" r:id="rId10"/>
    <p:sldId id="529" r:id="rId11"/>
    <p:sldId id="558" r:id="rId12"/>
    <p:sldId id="531" r:id="rId13"/>
    <p:sldId id="538" r:id="rId14"/>
    <p:sldId id="539" r:id="rId15"/>
    <p:sldId id="540" r:id="rId16"/>
    <p:sldId id="541" r:id="rId17"/>
    <p:sldId id="561" r:id="rId18"/>
    <p:sldId id="567" r:id="rId19"/>
    <p:sldId id="566" r:id="rId20"/>
    <p:sldId id="568" r:id="rId21"/>
    <p:sldId id="569" r:id="rId22"/>
    <p:sldId id="546" r:id="rId23"/>
    <p:sldId id="545" r:id="rId24"/>
    <p:sldId id="548" r:id="rId25"/>
    <p:sldId id="550" r:id="rId26"/>
    <p:sldId id="564" r:id="rId27"/>
    <p:sldId id="565" r:id="rId28"/>
    <p:sldId id="493" r:id="rId29"/>
    <p:sldId id="571" r:id="rId30"/>
    <p:sldId id="570" r:id="rId31"/>
    <p:sldId id="265" r:id="rId32"/>
    <p:sldId id="291" r:id="rId33"/>
    <p:sldId id="292" r:id="rId34"/>
    <p:sldId id="266" r:id="rId35"/>
    <p:sldId id="472" r:id="rId36"/>
    <p:sldId id="289" r:id="rId37"/>
    <p:sldId id="290" r:id="rId38"/>
    <p:sldId id="267" r:id="rId39"/>
    <p:sldId id="524" r:id="rId40"/>
    <p:sldId id="268" r:id="rId41"/>
    <p:sldId id="260" r:id="rId42"/>
    <p:sldId id="261" r:id="rId43"/>
    <p:sldId id="263"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9D765-4E97-408D-8F20-C0DCD227FEF6}" v="2" dt="2022-10-20T15:56:57.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0" autoAdjust="0"/>
    <p:restoredTop sz="94660"/>
  </p:normalViewPr>
  <p:slideViewPr>
    <p:cSldViewPr snapToGrid="0">
      <p:cViewPr varScale="1">
        <p:scale>
          <a:sx n="91" d="100"/>
          <a:sy n="91" d="100"/>
        </p:scale>
        <p:origin x="9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16E4D-60BA-48B5-912D-E6F865615E49}" type="datetimeFigureOut">
              <a:rPr lang="es-ES" smtClean="0"/>
              <a:t>06/11/2022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7DCE7-008F-4583-AA2E-45B180750588}" type="slidenum">
              <a:rPr lang="es-ES" smtClean="0"/>
              <a:t>‹Nº›</a:t>
            </a:fld>
            <a:endParaRPr lang="es-ES"/>
          </a:p>
        </p:txBody>
      </p:sp>
    </p:spTree>
    <p:extLst>
      <p:ext uri="{BB962C8B-B14F-4D97-AF65-F5344CB8AC3E}">
        <p14:creationId xmlns:p14="http://schemas.microsoft.com/office/powerpoint/2010/main" val="3928446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236177-08F2-3541-AB39-795E588DA7D5}" type="slidenum">
              <a:rPr lang="en-US" smtClean="0"/>
              <a:t>5</a:t>
            </a:fld>
            <a:endParaRPr lang="en-US"/>
          </a:p>
        </p:txBody>
      </p:sp>
    </p:spTree>
    <p:extLst>
      <p:ext uri="{BB962C8B-B14F-4D97-AF65-F5344CB8AC3E}">
        <p14:creationId xmlns:p14="http://schemas.microsoft.com/office/powerpoint/2010/main" val="102621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22</a:t>
            </a:fld>
            <a:endParaRPr lang="en-US"/>
          </a:p>
        </p:txBody>
      </p:sp>
    </p:spTree>
    <p:extLst>
      <p:ext uri="{BB962C8B-B14F-4D97-AF65-F5344CB8AC3E}">
        <p14:creationId xmlns:p14="http://schemas.microsoft.com/office/powerpoint/2010/main" val="181728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dirty="0"/>
          </a:p>
        </p:txBody>
      </p:sp>
      <p:sp>
        <p:nvSpPr>
          <p:cNvPr id="4" name="Slide Number Placeholder 3"/>
          <p:cNvSpPr>
            <a:spLocks noGrp="1"/>
          </p:cNvSpPr>
          <p:nvPr>
            <p:ph type="sldNum" sz="quarter" idx="10"/>
          </p:nvPr>
        </p:nvSpPr>
        <p:spPr/>
        <p:txBody>
          <a:bodyPr/>
          <a:lstStyle/>
          <a:p>
            <a:fld id="{EAB05355-E418-C64A-A6E6-5274114362C2}" type="slidenum">
              <a:rPr lang="en-US" smtClean="0"/>
              <a:t>23</a:t>
            </a:fld>
            <a:endParaRPr lang="en-US"/>
          </a:p>
        </p:txBody>
      </p:sp>
    </p:spTree>
    <p:extLst>
      <p:ext uri="{BB962C8B-B14F-4D97-AF65-F5344CB8AC3E}">
        <p14:creationId xmlns:p14="http://schemas.microsoft.com/office/powerpoint/2010/main" val="1733353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ES_tradnl" dirty="0"/>
          </a:p>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25</a:t>
            </a:fld>
            <a:endParaRPr lang="en-US"/>
          </a:p>
        </p:txBody>
      </p:sp>
    </p:spTree>
    <p:extLst>
      <p:ext uri="{BB962C8B-B14F-4D97-AF65-F5344CB8AC3E}">
        <p14:creationId xmlns:p14="http://schemas.microsoft.com/office/powerpoint/2010/main" val="33614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ES_tradnl" dirty="0"/>
          </a:p>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26</a:t>
            </a:fld>
            <a:endParaRPr lang="en-US"/>
          </a:p>
        </p:txBody>
      </p:sp>
    </p:spTree>
    <p:extLst>
      <p:ext uri="{BB962C8B-B14F-4D97-AF65-F5344CB8AC3E}">
        <p14:creationId xmlns:p14="http://schemas.microsoft.com/office/powerpoint/2010/main" val="174945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ES_tradnl" dirty="0"/>
          </a:p>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27</a:t>
            </a:fld>
            <a:endParaRPr lang="en-US"/>
          </a:p>
        </p:txBody>
      </p:sp>
    </p:spTree>
    <p:extLst>
      <p:ext uri="{BB962C8B-B14F-4D97-AF65-F5344CB8AC3E}">
        <p14:creationId xmlns:p14="http://schemas.microsoft.com/office/powerpoint/2010/main" val="365761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3C92D-969E-4245-8557-2384E19F7A9C}" type="slidenum">
              <a:rPr lang="en-US" smtClean="0"/>
              <a:t>28</a:t>
            </a:fld>
            <a:endParaRPr lang="en-US"/>
          </a:p>
        </p:txBody>
      </p:sp>
    </p:spTree>
    <p:extLst>
      <p:ext uri="{BB962C8B-B14F-4D97-AF65-F5344CB8AC3E}">
        <p14:creationId xmlns:p14="http://schemas.microsoft.com/office/powerpoint/2010/main" val="386038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B236177-08F2-3541-AB39-795E588DA7D5}" type="slidenum">
              <a:rPr lang="en-US" smtClean="0"/>
              <a:t>39</a:t>
            </a:fld>
            <a:endParaRPr lang="en-US"/>
          </a:p>
        </p:txBody>
      </p:sp>
    </p:spTree>
    <p:extLst>
      <p:ext uri="{BB962C8B-B14F-4D97-AF65-F5344CB8AC3E}">
        <p14:creationId xmlns:p14="http://schemas.microsoft.com/office/powerpoint/2010/main" val="18090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9</a:t>
            </a:fld>
            <a:endParaRPr lang="en-US"/>
          </a:p>
        </p:txBody>
      </p:sp>
    </p:spTree>
    <p:extLst>
      <p:ext uri="{BB962C8B-B14F-4D97-AF65-F5344CB8AC3E}">
        <p14:creationId xmlns:p14="http://schemas.microsoft.com/office/powerpoint/2010/main" val="154709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10</a:t>
            </a:fld>
            <a:endParaRPr lang="en-US"/>
          </a:p>
        </p:txBody>
      </p:sp>
    </p:spTree>
    <p:extLst>
      <p:ext uri="{BB962C8B-B14F-4D97-AF65-F5344CB8AC3E}">
        <p14:creationId xmlns:p14="http://schemas.microsoft.com/office/powerpoint/2010/main" val="97141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rgbClr val="4A4A4A"/>
              </a:solidFill>
              <a:latin typeface="ArialMT" charset="0"/>
            </a:endParaRPr>
          </a:p>
        </p:txBody>
      </p:sp>
      <p:sp>
        <p:nvSpPr>
          <p:cNvPr id="4" name="Slide Number Placeholder 3"/>
          <p:cNvSpPr>
            <a:spLocks noGrp="1"/>
          </p:cNvSpPr>
          <p:nvPr>
            <p:ph type="sldNum" sz="quarter" idx="10"/>
          </p:nvPr>
        </p:nvSpPr>
        <p:spPr/>
        <p:txBody>
          <a:bodyPr/>
          <a:lstStyle/>
          <a:p>
            <a:fld id="{EAB05355-E418-C64A-A6E6-5274114362C2}" type="slidenum">
              <a:rPr lang="en-US" smtClean="0"/>
              <a:t>11</a:t>
            </a:fld>
            <a:endParaRPr lang="en-US"/>
          </a:p>
        </p:txBody>
      </p:sp>
    </p:spTree>
    <p:extLst>
      <p:ext uri="{BB962C8B-B14F-4D97-AF65-F5344CB8AC3E}">
        <p14:creationId xmlns:p14="http://schemas.microsoft.com/office/powerpoint/2010/main" val="39998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05355-E418-C64A-A6E6-5274114362C2}" type="slidenum">
              <a:rPr lang="en-US" smtClean="0"/>
              <a:t>12</a:t>
            </a:fld>
            <a:endParaRPr lang="en-US"/>
          </a:p>
        </p:txBody>
      </p:sp>
    </p:spTree>
    <p:extLst>
      <p:ext uri="{BB962C8B-B14F-4D97-AF65-F5344CB8AC3E}">
        <p14:creationId xmlns:p14="http://schemas.microsoft.com/office/powerpoint/2010/main" val="86061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13</a:t>
            </a:fld>
            <a:endParaRPr lang="en-US"/>
          </a:p>
        </p:txBody>
      </p:sp>
    </p:spTree>
    <p:extLst>
      <p:ext uri="{BB962C8B-B14F-4D97-AF65-F5344CB8AC3E}">
        <p14:creationId xmlns:p14="http://schemas.microsoft.com/office/powerpoint/2010/main" val="1034056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14</a:t>
            </a:fld>
            <a:endParaRPr lang="en-US"/>
          </a:p>
        </p:txBody>
      </p:sp>
    </p:spTree>
    <p:extLst>
      <p:ext uri="{BB962C8B-B14F-4D97-AF65-F5344CB8AC3E}">
        <p14:creationId xmlns:p14="http://schemas.microsoft.com/office/powerpoint/2010/main" val="144157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15</a:t>
            </a:fld>
            <a:endParaRPr lang="en-US"/>
          </a:p>
        </p:txBody>
      </p:sp>
    </p:spTree>
    <p:extLst>
      <p:ext uri="{BB962C8B-B14F-4D97-AF65-F5344CB8AC3E}">
        <p14:creationId xmlns:p14="http://schemas.microsoft.com/office/powerpoint/2010/main" val="59332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AB05355-E418-C64A-A6E6-5274114362C2}" type="slidenum">
              <a:rPr lang="en-US" smtClean="0"/>
              <a:t>16</a:t>
            </a:fld>
            <a:endParaRPr lang="en-US"/>
          </a:p>
        </p:txBody>
      </p:sp>
    </p:spTree>
    <p:extLst>
      <p:ext uri="{BB962C8B-B14F-4D97-AF65-F5344CB8AC3E}">
        <p14:creationId xmlns:p14="http://schemas.microsoft.com/office/powerpoint/2010/main" val="206449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F7B76-974B-59C0-180A-93E2464C5A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CB1AE97-7867-D0A6-292F-7F7EE113E8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D236143-5A1C-8EB3-7BDC-D1A3B5736F0C}"/>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5" name="Marcador de pie de página 4">
            <a:extLst>
              <a:ext uri="{FF2B5EF4-FFF2-40B4-BE49-F238E27FC236}">
                <a16:creationId xmlns:a16="http://schemas.microsoft.com/office/drawing/2014/main" id="{FB2363D0-E549-0B58-BB85-BDD6C79670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8C5EE0-0D89-DB01-A2B9-0C11EF671598}"/>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272367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A2547-4C8A-A3CF-D4AC-780C1EA2FDE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56B8D2F-89CC-EC3E-ADC6-F41E81339D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BE96A7-3E39-2D4A-2F3A-AF9C1521DB26}"/>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5" name="Marcador de pie de página 4">
            <a:extLst>
              <a:ext uri="{FF2B5EF4-FFF2-40B4-BE49-F238E27FC236}">
                <a16:creationId xmlns:a16="http://schemas.microsoft.com/office/drawing/2014/main" id="{E2E20022-639F-122E-CFCA-1B76267734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3A0078-F75C-5D2A-1FBA-56516DD2B23A}"/>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2446243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072453-185D-0FA0-7F1D-044A0D49369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6D90AC5-2E18-259B-2AD3-E897222D3B0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F76DEEC-FA8F-9954-355A-001A3E2F1F76}"/>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5" name="Marcador de pie de página 4">
            <a:extLst>
              <a:ext uri="{FF2B5EF4-FFF2-40B4-BE49-F238E27FC236}">
                <a16:creationId xmlns:a16="http://schemas.microsoft.com/office/drawing/2014/main" id="{EB4143C2-FEC6-06FC-F274-F0518C7619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0D04AB-0DB8-9DB4-A200-0ABDD4D81F73}"/>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181177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3736B-94AC-A558-7951-87E55B85E9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EFB5FE-70B9-C984-17D6-87C204593D4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1B5060-F88F-DF96-77A3-4D57564A691D}"/>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5" name="Marcador de pie de página 4">
            <a:extLst>
              <a:ext uri="{FF2B5EF4-FFF2-40B4-BE49-F238E27FC236}">
                <a16:creationId xmlns:a16="http://schemas.microsoft.com/office/drawing/2014/main" id="{4C20F7F4-8031-7006-2088-4DCEC8842E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AEB743-4E25-CAD9-ECBC-2E97E90293BB}"/>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647554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F9B25-009A-7F03-4434-AF8D39EFF90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4C68BD-FB5F-DF16-65D2-96AB1B5EE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89C763D-06A7-48F3-46B9-C9DF5912F70E}"/>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5" name="Marcador de pie de página 4">
            <a:extLst>
              <a:ext uri="{FF2B5EF4-FFF2-40B4-BE49-F238E27FC236}">
                <a16:creationId xmlns:a16="http://schemas.microsoft.com/office/drawing/2014/main" id="{42033648-B64D-21DB-9119-FCDD4D3682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6B4F4E-6629-B42B-A016-A5975F577246}"/>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401437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592A-FEF6-50E6-417C-35C761DFE87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F59D0-CFB2-CD67-2968-6E6B93102FF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C7DD90-50F9-5DA1-FEC2-1D1C93F3E65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D1CAB71-0904-DF78-747A-E7AFC60C7262}"/>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6" name="Marcador de pie de página 5">
            <a:extLst>
              <a:ext uri="{FF2B5EF4-FFF2-40B4-BE49-F238E27FC236}">
                <a16:creationId xmlns:a16="http://schemas.microsoft.com/office/drawing/2014/main" id="{517B62B7-8C93-A92C-2ECD-7FFDC2C494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E677C30-1239-D329-9C09-5ED96334DB58}"/>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2209282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DD4415-11E0-659D-B684-DD0FF00806F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7C9155-3D69-03AB-D068-90D776D710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C563D1D-9C32-04EF-767D-BEBCAF85F1C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697968F-6CC3-9D15-5D72-D76FBD6EAA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6F6B19-44A1-B4F2-B9F0-31E9039D980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47E3470-B06E-2A78-EDF0-DD705ACF7636}"/>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8" name="Marcador de pie de página 7">
            <a:extLst>
              <a:ext uri="{FF2B5EF4-FFF2-40B4-BE49-F238E27FC236}">
                <a16:creationId xmlns:a16="http://schemas.microsoft.com/office/drawing/2014/main" id="{9E92269A-6A40-773F-0CBA-4DC59EE26D6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DCE90FD-5E4C-8328-249F-EE984DBB556B}"/>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84269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775A32-8629-B6B5-6D69-3DC2D022BD0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88D5386-0FAE-88D7-0896-BB65CD5A619B}"/>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4" name="Marcador de pie de página 3">
            <a:extLst>
              <a:ext uri="{FF2B5EF4-FFF2-40B4-BE49-F238E27FC236}">
                <a16:creationId xmlns:a16="http://schemas.microsoft.com/office/drawing/2014/main" id="{FE2C3D81-3308-61E0-519C-69A3852E088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47B69A-BE10-706C-1311-8C91F90E5C12}"/>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253723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78FC720-67BF-EB50-4123-716BFB9B3B1F}"/>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3" name="Marcador de pie de página 2">
            <a:extLst>
              <a:ext uri="{FF2B5EF4-FFF2-40B4-BE49-F238E27FC236}">
                <a16:creationId xmlns:a16="http://schemas.microsoft.com/office/drawing/2014/main" id="{21437BFE-6BEE-F196-AA0C-5412B407FE3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3F1B7A6-645E-0E84-BD1E-4102D0C2C10C}"/>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355910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EA0EB1-7B16-383D-10FC-3B13F5D2FDB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B6B473-55A5-B039-96C0-DCD70D4C7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B2BF09-556A-7D3A-89C4-DE8B6E1DA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4A8030-A46F-C25B-C8E6-8307CCFDF607}"/>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6" name="Marcador de pie de página 5">
            <a:extLst>
              <a:ext uri="{FF2B5EF4-FFF2-40B4-BE49-F238E27FC236}">
                <a16:creationId xmlns:a16="http://schemas.microsoft.com/office/drawing/2014/main" id="{038FCFD9-8CAF-5E2F-CD2A-CA0465E662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E07B4F-63EF-75DF-1C99-AFC75EEE3C3E}"/>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2652120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8ABAD4-CCA0-C57D-FA78-15A8C2D8FE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3A3677-240D-369B-A547-0F32F1619C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79BBA1-F1E9-8DC3-D409-E686CEC03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ADEFE3-4A84-E430-8A5E-360CFA6684BF}"/>
              </a:ext>
            </a:extLst>
          </p:cNvPr>
          <p:cNvSpPr>
            <a:spLocks noGrp="1"/>
          </p:cNvSpPr>
          <p:nvPr>
            <p:ph type="dt" sz="half" idx="10"/>
          </p:nvPr>
        </p:nvSpPr>
        <p:spPr/>
        <p:txBody>
          <a:bodyPr/>
          <a:lstStyle/>
          <a:p>
            <a:fld id="{9B4ADB75-A49E-4006-9904-1EA09189F28C}" type="datetimeFigureOut">
              <a:rPr lang="es-ES" smtClean="0"/>
              <a:t>06/11/2022</a:t>
            </a:fld>
            <a:endParaRPr lang="es-ES"/>
          </a:p>
        </p:txBody>
      </p:sp>
      <p:sp>
        <p:nvSpPr>
          <p:cNvPr id="6" name="Marcador de pie de página 5">
            <a:extLst>
              <a:ext uri="{FF2B5EF4-FFF2-40B4-BE49-F238E27FC236}">
                <a16:creationId xmlns:a16="http://schemas.microsoft.com/office/drawing/2014/main" id="{43B561BA-E290-1386-CC5A-4585DEB787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FF15E47-4A47-54BB-6B48-4BA96E7A3348}"/>
              </a:ext>
            </a:extLst>
          </p:cNvPr>
          <p:cNvSpPr>
            <a:spLocks noGrp="1"/>
          </p:cNvSpPr>
          <p:nvPr>
            <p:ph type="sldNum" sz="quarter" idx="12"/>
          </p:nvPr>
        </p:nvSpPr>
        <p:spPr/>
        <p:txBody>
          <a:bodyPr/>
          <a:lstStyle/>
          <a:p>
            <a:fld id="{54056454-64C2-43E6-B951-CABBFD5564A4}" type="slidenum">
              <a:rPr lang="es-ES" smtClean="0"/>
              <a:t>‹Nº›</a:t>
            </a:fld>
            <a:endParaRPr lang="es-ES"/>
          </a:p>
        </p:txBody>
      </p:sp>
    </p:spTree>
    <p:extLst>
      <p:ext uri="{BB962C8B-B14F-4D97-AF65-F5344CB8AC3E}">
        <p14:creationId xmlns:p14="http://schemas.microsoft.com/office/powerpoint/2010/main" val="10668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376FC0-1544-B9E4-16D1-15324DB0FA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EC4C99-CF1E-0A0F-4980-A015E15F0E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66A00F7-B495-C136-29BB-8A4851F777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ADB75-A49E-4006-9904-1EA09189F28C}" type="datetimeFigureOut">
              <a:rPr lang="es-ES" smtClean="0"/>
              <a:t>06/11/2022</a:t>
            </a:fld>
            <a:endParaRPr lang="es-ES"/>
          </a:p>
        </p:txBody>
      </p:sp>
      <p:sp>
        <p:nvSpPr>
          <p:cNvPr id="5" name="Marcador de pie de página 4">
            <a:extLst>
              <a:ext uri="{FF2B5EF4-FFF2-40B4-BE49-F238E27FC236}">
                <a16:creationId xmlns:a16="http://schemas.microsoft.com/office/drawing/2014/main" id="{11D7CD56-9CAD-08C9-BB00-D1167BAB8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00071CA-5FF5-36B5-A4B9-4BD350DF1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56454-64C2-43E6-B951-CABBFD5564A4}" type="slidenum">
              <a:rPr lang="es-ES" smtClean="0"/>
              <a:t>‹Nº›</a:t>
            </a:fld>
            <a:endParaRPr lang="es-ES"/>
          </a:p>
        </p:txBody>
      </p:sp>
    </p:spTree>
    <p:extLst>
      <p:ext uri="{BB962C8B-B14F-4D97-AF65-F5344CB8AC3E}">
        <p14:creationId xmlns:p14="http://schemas.microsoft.com/office/powerpoint/2010/main" val="1290845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dx.doi.org/10.3390/nu6104273"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dx.doi.org/10.1517/17460441.2014.91302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gi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s://doi.org/10.1016/j.trecan.2022.06.00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doi.org/10.1016/j.trecan.2022.06.005" TargetMode="Externa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doi.org/10.1146/annurev-animal-021419-083634" TargetMode="Externa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doi.org/10.1146/annurev-animal-021419-083634"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3.jpeg"/><Relationship Id="rId7" Type="http://schemas.openxmlformats.org/officeDocument/2006/relationships/image" Target="../media/image59.png"/><Relationship Id="rId12" Type="http://schemas.openxmlformats.org/officeDocument/2006/relationships/image" Target="../media/image64.jpg"/><Relationship Id="rId17" Type="http://schemas.openxmlformats.org/officeDocument/2006/relationships/image" Target="../media/image69.png"/><Relationship Id="rId2" Type="http://schemas.openxmlformats.org/officeDocument/2006/relationships/image" Target="../media/image2.png"/><Relationship Id="rId16"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jp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13" Type="http://schemas.microsoft.com/office/2007/relationships/hdphoto" Target="../media/hdphoto7.wdp"/><Relationship Id="rId18" Type="http://schemas.openxmlformats.org/officeDocument/2006/relationships/image" Target="../media/image83.png"/><Relationship Id="rId3" Type="http://schemas.openxmlformats.org/officeDocument/2006/relationships/image" Target="../media/image3.jpeg"/><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80.png"/><Relationship Id="rId17" Type="http://schemas.microsoft.com/office/2007/relationships/hdphoto" Target="../media/hdphoto9.wdp"/><Relationship Id="rId2" Type="http://schemas.openxmlformats.org/officeDocument/2006/relationships/image" Target="../media/image2.png"/><Relationship Id="rId16" Type="http://schemas.openxmlformats.org/officeDocument/2006/relationships/image" Target="../media/image82.png"/><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7.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10" Type="http://schemas.openxmlformats.org/officeDocument/2006/relationships/image" Target="../media/image79.png"/><Relationship Id="rId19" Type="http://schemas.microsoft.com/office/2007/relationships/hdphoto" Target="../media/hdphoto10.wdp"/><Relationship Id="rId4" Type="http://schemas.openxmlformats.org/officeDocument/2006/relationships/image" Target="../media/image76.png"/><Relationship Id="rId9" Type="http://schemas.microsoft.com/office/2007/relationships/hdphoto" Target="../media/hdphoto5.wdp"/><Relationship Id="rId14" Type="http://schemas.openxmlformats.org/officeDocument/2006/relationships/image" Target="../media/image81.png"/><Relationship Id="rId22"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3.jpeg"/><Relationship Id="rId4" Type="http://schemas.openxmlformats.org/officeDocument/2006/relationships/image" Target="../media/image13.jp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jpg"/><Relationship Id="rId7"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11556" y="1156429"/>
            <a:ext cx="4175708" cy="3139321"/>
          </a:xfrm>
          <a:prstGeom prst="rect">
            <a:avLst/>
          </a:prstGeom>
          <a:noFill/>
        </p:spPr>
        <p:txBody>
          <a:bodyPr wrap="square" rtlCol="0">
            <a:spAutoFit/>
          </a:bodyPr>
          <a:lstStyle/>
          <a:p>
            <a:endParaRPr lang="en-US" sz="3600" dirty="0">
              <a:latin typeface="Arial" panose="020B0604020202020204" pitchFamily="34" charset="0"/>
              <a:cs typeface="Arial" panose="020B0604020202020204" pitchFamily="34" charset="0"/>
            </a:endParaRPr>
          </a:p>
          <a:p>
            <a:endParaRPr lang="es-ES_tradnl" sz="3600" b="1" dirty="0">
              <a:latin typeface="Arial" panose="020B0604020202020204" pitchFamily="34" charset="0"/>
              <a:ea typeface="Helvetica Neue" charset="0"/>
              <a:cs typeface="Arial" panose="020B0604020202020204" pitchFamily="34" charset="0"/>
            </a:endParaRPr>
          </a:p>
          <a:p>
            <a:endParaRPr lang="es-ES_tradnl" sz="3600" b="1" dirty="0">
              <a:latin typeface="Arial" panose="020B0604020202020204" pitchFamily="34" charset="0"/>
              <a:ea typeface="Helvetica Neue" charset="0"/>
              <a:cs typeface="Arial" panose="020B0604020202020204" pitchFamily="34" charset="0"/>
            </a:endParaRPr>
          </a:p>
          <a:p>
            <a:r>
              <a:rPr lang="es-ES_tradnl" sz="3600" b="1" dirty="0" err="1">
                <a:latin typeface="Arial" panose="020B0604020202020204" pitchFamily="34" charset="0"/>
                <a:ea typeface="Helvetica Neue" charset="0"/>
                <a:cs typeface="Arial" panose="020B0604020202020204" pitchFamily="34" charset="0"/>
              </a:rPr>
              <a:t>Introducció</a:t>
            </a:r>
            <a:r>
              <a:rPr lang="es-ES_tradnl" sz="3600" b="1" dirty="0">
                <a:latin typeface="Arial" panose="020B0604020202020204" pitchFamily="34" charset="0"/>
                <a:ea typeface="Helvetica Neue" charset="0"/>
                <a:cs typeface="Arial" panose="020B0604020202020204" pitchFamily="34" charset="0"/>
              </a:rPr>
              <a:t> a </a:t>
            </a:r>
            <a:r>
              <a:rPr lang="es-ES_tradnl" sz="3600" b="1" dirty="0" err="1">
                <a:solidFill>
                  <a:srgbClr val="008F00"/>
                </a:solidFill>
                <a:latin typeface="Arial" panose="020B0604020202020204" pitchFamily="34" charset="0"/>
                <a:ea typeface="Helvetica Neue" charset="0"/>
                <a:cs typeface="Arial" panose="020B0604020202020204" pitchFamily="34" charset="0"/>
              </a:rPr>
              <a:t>l’epigenètica</a:t>
            </a:r>
            <a:endParaRPr lang="es-ES_tradnl" sz="3600" b="1" dirty="0">
              <a:solidFill>
                <a:srgbClr val="008F00"/>
              </a:solidFill>
              <a:latin typeface="Arial" panose="020B0604020202020204" pitchFamily="34" charset="0"/>
              <a:ea typeface="Helvetica Neue" charset="0"/>
              <a:cs typeface="Arial" panose="020B0604020202020204" pitchFamily="34" charset="0"/>
            </a:endParaRPr>
          </a:p>
          <a:p>
            <a:r>
              <a:rPr lang="es-ES_tradnl" dirty="0">
                <a:latin typeface="Arial" panose="020B0604020202020204" pitchFamily="34" charset="0"/>
                <a:ea typeface="Helvetica Neue" charset="0"/>
                <a:cs typeface="Arial" panose="020B0604020202020204" pitchFamily="34" charset="0"/>
              </a:rPr>
              <a:t>14/10/2022</a:t>
            </a:r>
          </a:p>
        </p:txBody>
      </p:sp>
      <p:sp>
        <p:nvSpPr>
          <p:cNvPr id="15" name="TextBox 14"/>
          <p:cNvSpPr txBox="1"/>
          <p:nvPr/>
        </p:nvSpPr>
        <p:spPr>
          <a:xfrm>
            <a:off x="8168692" y="5286932"/>
            <a:ext cx="3202821" cy="630942"/>
          </a:xfrm>
          <a:prstGeom prst="rect">
            <a:avLst/>
          </a:prstGeom>
          <a:noFill/>
        </p:spPr>
        <p:txBody>
          <a:bodyPr wrap="square" rtlCol="0">
            <a:spAutoFit/>
          </a:bodyPr>
          <a:lstStyle/>
          <a:p>
            <a:r>
              <a:rPr lang="es-ES_tradnl" sz="2000" b="1" dirty="0">
                <a:solidFill>
                  <a:srgbClr val="008F00"/>
                </a:solidFill>
                <a:latin typeface="Arial" panose="020B0604020202020204" pitchFamily="34" charset="0"/>
                <a:ea typeface="Helvetica Neue" charset="0"/>
                <a:cs typeface="Arial" panose="020B0604020202020204" pitchFamily="34" charset="0"/>
              </a:rPr>
              <a:t>Gerardo Ferrer</a:t>
            </a:r>
            <a:r>
              <a:rPr lang="es-ES_tradnl" sz="2000" b="1" dirty="0">
                <a:latin typeface="Arial" panose="020B0604020202020204" pitchFamily="34" charset="0"/>
                <a:ea typeface="Helvetica Neue" charset="0"/>
                <a:cs typeface="Arial" panose="020B0604020202020204" pitchFamily="34" charset="0"/>
              </a:rPr>
              <a:t>, PhD</a:t>
            </a:r>
          </a:p>
          <a:p>
            <a:r>
              <a:rPr lang="es-ES_tradnl" sz="1500" dirty="0" err="1">
                <a:latin typeface="Arial" panose="020B0604020202020204" pitchFamily="34" charset="0"/>
                <a:ea typeface="Helvetica Neue" charset="0"/>
                <a:cs typeface="Arial" panose="020B0604020202020204" pitchFamily="34" charset="0"/>
              </a:rPr>
              <a:t>Cancer</a:t>
            </a:r>
            <a:r>
              <a:rPr lang="es-ES_tradnl" sz="1500" dirty="0">
                <a:latin typeface="Arial" panose="020B0604020202020204" pitchFamily="34" charset="0"/>
                <a:ea typeface="Helvetica Neue" charset="0"/>
                <a:cs typeface="Arial" panose="020B0604020202020204" pitchFamily="34" charset="0"/>
              </a:rPr>
              <a:t> </a:t>
            </a:r>
            <a:r>
              <a:rPr lang="es-ES_tradnl" sz="1500" dirty="0" err="1">
                <a:latin typeface="Arial" panose="020B0604020202020204" pitchFamily="34" charset="0"/>
                <a:ea typeface="Helvetica Neue" charset="0"/>
                <a:cs typeface="Arial" panose="020B0604020202020204" pitchFamily="34" charset="0"/>
              </a:rPr>
              <a:t>Epigenetics</a:t>
            </a:r>
            <a:r>
              <a:rPr lang="es-ES_tradnl" sz="1500" dirty="0">
                <a:latin typeface="Arial" panose="020B0604020202020204" pitchFamily="34" charset="0"/>
                <a:ea typeface="Helvetica Neue" charset="0"/>
                <a:cs typeface="Arial" panose="020B0604020202020204" pitchFamily="34" charset="0"/>
              </a:rPr>
              <a:t> </a:t>
            </a:r>
            <a:r>
              <a:rPr lang="es-ES_tradnl" sz="1500" dirty="0" err="1">
                <a:latin typeface="Arial" panose="020B0604020202020204" pitchFamily="34" charset="0"/>
                <a:ea typeface="Helvetica Neue" charset="0"/>
                <a:cs typeface="Arial" panose="020B0604020202020204" pitchFamily="34" charset="0"/>
              </a:rPr>
              <a:t>Group</a:t>
            </a:r>
            <a:endParaRPr lang="es-ES_tradnl" sz="1500" dirty="0">
              <a:latin typeface="Arial" panose="020B0604020202020204" pitchFamily="34" charset="0"/>
              <a:ea typeface="Helvetica Neue" charset="0"/>
              <a:cs typeface="Arial" panose="020B0604020202020204" pitchFamily="34" charset="0"/>
            </a:endParaRPr>
          </a:p>
        </p:txBody>
      </p:sp>
      <p:pic>
        <p:nvPicPr>
          <p:cNvPr id="4" name="Picture 3">
            <a:extLst>
              <a:ext uri="{FF2B5EF4-FFF2-40B4-BE49-F238E27FC236}">
                <a16:creationId xmlns:a16="http://schemas.microsoft.com/office/drawing/2014/main" id="{AA19F9CC-740E-8644-97D5-C6B3B0BE4762}"/>
              </a:ext>
            </a:extLst>
          </p:cNvPr>
          <p:cNvPicPr>
            <a:picLocks noChangeAspect="1"/>
          </p:cNvPicPr>
          <p:nvPr/>
        </p:nvPicPr>
        <p:blipFill>
          <a:blip r:embed="rId2"/>
          <a:stretch>
            <a:fillRect/>
          </a:stretch>
        </p:blipFill>
        <p:spPr>
          <a:xfrm>
            <a:off x="8410231" y="5917874"/>
            <a:ext cx="3657600" cy="723900"/>
          </a:xfrm>
          <a:prstGeom prst="rect">
            <a:avLst/>
          </a:prstGeom>
        </p:spPr>
      </p:pic>
    </p:spTree>
    <p:extLst>
      <p:ext uri="{BB962C8B-B14F-4D97-AF65-F5344CB8AC3E}">
        <p14:creationId xmlns:p14="http://schemas.microsoft.com/office/powerpoint/2010/main" val="800385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90942" y="5457169"/>
            <a:ext cx="2262158" cy="400110"/>
          </a:xfrm>
          <a:prstGeom prst="rect">
            <a:avLst/>
          </a:prstGeom>
          <a:noFill/>
        </p:spPr>
        <p:txBody>
          <a:bodyPr wrap="none" rtlCol="0">
            <a:spAutoFit/>
          </a:bodyPr>
          <a:lstStyle/>
          <a:p>
            <a:r>
              <a:rPr lang="es-ES_tradnl" sz="1000" dirty="0" err="1">
                <a:latin typeface="Avenir Next Condensed" charset="0"/>
                <a:ea typeface="Avenir Next Condensed" charset="0"/>
                <a:cs typeface="Avenir Next Condensed" charset="0"/>
              </a:rPr>
              <a:t>Webb</a:t>
            </a:r>
            <a:r>
              <a:rPr lang="es-ES_tradnl" sz="1000" dirty="0">
                <a:latin typeface="Avenir Next Condensed" charset="0"/>
                <a:ea typeface="Avenir Next Condensed" charset="0"/>
                <a:cs typeface="Avenir Next Condensed" charset="0"/>
              </a:rPr>
              <a:t> &amp; </a:t>
            </a:r>
            <a:r>
              <a:rPr lang="es-ES_tradnl" sz="1000" dirty="0" err="1">
                <a:latin typeface="Avenir Next Condensed" charset="0"/>
                <a:ea typeface="Avenir Next Condensed" charset="0"/>
                <a:cs typeface="Avenir Next Condensed" charset="0"/>
              </a:rPr>
              <a:t>Guerau</a:t>
            </a:r>
            <a:r>
              <a:rPr lang="es-ES_tradnl" sz="1000" dirty="0">
                <a:latin typeface="Avenir Next Condensed" charset="0"/>
                <a:ea typeface="Avenir Next Condensed" charset="0"/>
                <a:cs typeface="Avenir Next Condensed" charset="0"/>
              </a:rPr>
              <a:t>-de-Arellano </a:t>
            </a:r>
          </a:p>
          <a:p>
            <a:r>
              <a:rPr lang="es-ES_tradnl" sz="1000" dirty="0" err="1">
                <a:latin typeface="Avenir Next Condensed" charset="0"/>
                <a:ea typeface="Avenir Next Condensed" charset="0"/>
                <a:cs typeface="Avenir Next Condensed" charset="0"/>
              </a:rPr>
              <a:t>doi.org</a:t>
            </a:r>
            <a:r>
              <a:rPr lang="es-ES_tradnl" sz="1000" dirty="0">
                <a:latin typeface="Avenir Next Condensed" charset="0"/>
                <a:ea typeface="Avenir Next Condensed" charset="0"/>
                <a:cs typeface="Avenir Next Condensed" charset="0"/>
              </a:rPr>
              <a:t>/10.1016/j.molmed.2017.04.004</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629" y="2194933"/>
            <a:ext cx="6599639" cy="3262236"/>
          </a:xfrm>
          <a:prstGeom prst="rect">
            <a:avLst/>
          </a:prstGeom>
        </p:spPr>
      </p:pic>
      <p:sp>
        <p:nvSpPr>
          <p:cNvPr id="6" name="Rectangle 5"/>
          <p:cNvSpPr/>
          <p:nvPr/>
        </p:nvSpPr>
        <p:spPr>
          <a:xfrm>
            <a:off x="2692160" y="1143383"/>
            <a:ext cx="5727145" cy="461665"/>
          </a:xfrm>
          <a:prstGeom prst="rect">
            <a:avLst/>
          </a:prstGeom>
        </p:spPr>
        <p:txBody>
          <a:bodyPr wrap="none">
            <a:spAutoFit/>
          </a:bodyPr>
          <a:lstStyle/>
          <a:p>
            <a:r>
              <a:rPr lang="es-ES" sz="2400" b="1" dirty="0">
                <a:latin typeface="Arial" panose="020B0604020202020204" pitchFamily="34" charset="0"/>
                <a:ea typeface="Helvetica Neue" charset="0"/>
                <a:cs typeface="Arial" panose="020B0604020202020204" pitchFamily="34" charset="0"/>
              </a:rPr>
              <a:t>DNA</a:t>
            </a:r>
            <a:r>
              <a:rPr lang="es-ES" sz="2400" b="1" dirty="0">
                <a:solidFill>
                  <a:srgbClr val="008F00"/>
                </a:solidFill>
                <a:latin typeface="Arial" panose="020B0604020202020204" pitchFamily="34" charset="0"/>
                <a:ea typeface="Helvetica Neue" charset="0"/>
                <a:cs typeface="Arial" panose="020B0604020202020204" pitchFamily="34" charset="0"/>
              </a:rPr>
              <a:t> </a:t>
            </a:r>
            <a:r>
              <a:rPr lang="es-ES" sz="2400" b="1" dirty="0" err="1">
                <a:solidFill>
                  <a:srgbClr val="008F00"/>
                </a:solidFill>
                <a:latin typeface="Arial" panose="020B0604020202020204" pitchFamily="34" charset="0"/>
                <a:ea typeface="Helvetica Neue" charset="0"/>
                <a:cs typeface="Arial" panose="020B0604020202020204" pitchFamily="34" charset="0"/>
              </a:rPr>
              <a:t>De</a:t>
            </a:r>
            <a:r>
              <a:rPr lang="es-ES" sz="2400" b="1" dirty="0" err="1">
                <a:latin typeface="Arial" panose="020B0604020202020204" pitchFamily="34" charset="0"/>
                <a:ea typeface="Helvetica Neue" charset="0"/>
                <a:cs typeface="Arial" panose="020B0604020202020204" pitchFamily="34" charset="0"/>
              </a:rPr>
              <a:t>methylation</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The</a:t>
            </a:r>
            <a:r>
              <a:rPr lang="es-ES" sz="2400" b="1" dirty="0">
                <a:latin typeface="Arial" panose="020B0604020202020204" pitchFamily="34" charset="0"/>
                <a:ea typeface="Helvetica Neue" charset="0"/>
                <a:cs typeface="Arial" panose="020B0604020202020204" pitchFamily="34" charset="0"/>
              </a:rPr>
              <a:t> </a:t>
            </a:r>
            <a:r>
              <a:rPr lang="es-ES" sz="2400" b="1" dirty="0">
                <a:solidFill>
                  <a:srgbClr val="008F00"/>
                </a:solidFill>
                <a:latin typeface="Arial" panose="020B0604020202020204" pitchFamily="34" charset="0"/>
                <a:ea typeface="Helvetica Neue" charset="0"/>
                <a:cs typeface="Arial" panose="020B0604020202020204" pitchFamily="34" charset="0"/>
              </a:rPr>
              <a:t>TET </a:t>
            </a:r>
            <a:r>
              <a:rPr lang="es-ES" sz="2400" b="1" dirty="0" err="1">
                <a:solidFill>
                  <a:srgbClr val="008F00"/>
                </a:solidFill>
                <a:latin typeface="Arial" panose="020B0604020202020204" pitchFamily="34" charset="0"/>
                <a:ea typeface="Helvetica Neue" charset="0"/>
                <a:cs typeface="Arial" panose="020B0604020202020204" pitchFamily="34" charset="0"/>
              </a:rPr>
              <a:t>proteins</a:t>
            </a:r>
            <a:endParaRPr lang="es-ES" sz="2400" b="1" dirty="0">
              <a:solidFill>
                <a:srgbClr val="008F00"/>
              </a:solidFill>
              <a:latin typeface="Arial" panose="020B0604020202020204" pitchFamily="34" charset="0"/>
              <a:ea typeface="Helvetica Neue" charset="0"/>
              <a:cs typeface="Arial" panose="020B0604020202020204" pitchFamily="34" charset="0"/>
            </a:endParaRPr>
          </a:p>
        </p:txBody>
      </p:sp>
      <p:sp>
        <p:nvSpPr>
          <p:cNvPr id="2" name="Oval 1"/>
          <p:cNvSpPr/>
          <p:nvPr/>
        </p:nvSpPr>
        <p:spPr>
          <a:xfrm>
            <a:off x="7390942" y="2479295"/>
            <a:ext cx="495758"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437294" y="3654601"/>
            <a:ext cx="495758"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28211" y="4555885"/>
            <a:ext cx="495758" cy="3429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910" b="97117" l="2027" r="98243"/>
                    </a14:imgEffect>
                  </a14:imgLayer>
                </a14:imgProps>
              </a:ext>
              <a:ext uri="{28A0092B-C50C-407E-A947-70E740481C1C}">
                <a14:useLocalDpi xmlns:a14="http://schemas.microsoft.com/office/drawing/2010/main" val="0"/>
              </a:ext>
            </a:extLst>
          </a:blip>
          <a:stretch>
            <a:fillRect/>
          </a:stretch>
        </p:blipFill>
        <p:spPr>
          <a:xfrm rot="18097171" flipH="1">
            <a:off x="525005" y="85833"/>
            <a:ext cx="1027716" cy="770786"/>
          </a:xfrm>
          <a:prstGeom prst="rect">
            <a:avLst/>
          </a:prstGeom>
        </p:spPr>
      </p:pic>
      <p:sp>
        <p:nvSpPr>
          <p:cNvPr id="13" name="Rectangle 12"/>
          <p:cNvSpPr/>
          <p:nvPr/>
        </p:nvSpPr>
        <p:spPr>
          <a:xfrm>
            <a:off x="1846343" y="167337"/>
            <a:ext cx="1952572" cy="646331"/>
          </a:xfrm>
          <a:prstGeom prst="rect">
            <a:avLst/>
          </a:prstGeom>
          <a:solidFill>
            <a:srgbClr val="008F00"/>
          </a:solidFill>
          <a:effectLst>
            <a:reflection blurRad="6350" stA="50000" endA="300" endPos="21000" dist="508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EDITORS</a:t>
            </a:r>
          </a:p>
          <a:p>
            <a:r>
              <a:rPr lang="es-ES" b="1" dirty="0">
                <a:solidFill>
                  <a:schemeClr val="bg1"/>
                </a:solidFill>
                <a:latin typeface="Arial" panose="020B0604020202020204" pitchFamily="34" charset="0"/>
                <a:ea typeface="Helvetica Neue" charset="0"/>
                <a:cs typeface="Arial" panose="020B0604020202020204" pitchFamily="34" charset="0"/>
              </a:rPr>
              <a:t>(ERASERS)</a:t>
            </a:r>
          </a:p>
        </p:txBody>
      </p:sp>
      <p:pic>
        <p:nvPicPr>
          <p:cNvPr id="3" name="Imagen 2">
            <a:extLst>
              <a:ext uri="{FF2B5EF4-FFF2-40B4-BE49-F238E27FC236}">
                <a16:creationId xmlns:a16="http://schemas.microsoft.com/office/drawing/2014/main" id="{7F9833DC-7114-70FF-2278-C2225F87C0BC}"/>
              </a:ext>
            </a:extLst>
          </p:cNvPr>
          <p:cNvPicPr>
            <a:picLocks/>
          </p:cNvPicPr>
          <p:nvPr/>
        </p:nvPicPr>
        <p:blipFill>
          <a:blip r:embed="rId6"/>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91BE26F6-DEF5-E20D-E015-76338E5C32CB}"/>
              </a:ext>
            </a:extLst>
          </p:cNvPr>
          <p:cNvPicPr>
            <a:picLocks/>
          </p:cNvPicPr>
          <p:nvPr/>
        </p:nvPicPr>
        <p:blipFill>
          <a:blip r:embed="rId6"/>
          <a:stretch>
            <a:fillRect/>
          </a:stretch>
        </p:blipFill>
        <p:spPr>
          <a:xfrm>
            <a:off x="0" y="0"/>
            <a:ext cx="12192000" cy="72000"/>
          </a:xfrm>
          <a:prstGeom prst="rect">
            <a:avLst/>
          </a:prstGeom>
        </p:spPr>
      </p:pic>
      <p:pic>
        <p:nvPicPr>
          <p:cNvPr id="5" name="Imagen 4">
            <a:extLst>
              <a:ext uri="{FF2B5EF4-FFF2-40B4-BE49-F238E27FC236}">
                <a16:creationId xmlns:a16="http://schemas.microsoft.com/office/drawing/2014/main" id="{5991E3F0-4EE3-5158-BB0F-D1FD62F7DB9B}"/>
              </a:ext>
            </a:extLst>
          </p:cNvPr>
          <p:cNvPicPr>
            <a:picLocks/>
          </p:cNvPicPr>
          <p:nvPr/>
        </p:nvPicPr>
        <p:blipFill>
          <a:blip r:embed="rId6"/>
          <a:stretch>
            <a:fillRect/>
          </a:stretch>
        </p:blipFill>
        <p:spPr>
          <a:xfrm flipV="1">
            <a:off x="613076" y="914638"/>
            <a:ext cx="4984595" cy="36000"/>
          </a:xfrm>
          <a:prstGeom prst="rect">
            <a:avLst/>
          </a:prstGeom>
        </p:spPr>
      </p:pic>
      <p:pic>
        <p:nvPicPr>
          <p:cNvPr id="11" name="Imagen 6">
            <a:extLst>
              <a:ext uri="{FF2B5EF4-FFF2-40B4-BE49-F238E27FC236}">
                <a16:creationId xmlns:a16="http://schemas.microsoft.com/office/drawing/2014/main" id="{115291E7-2991-3DB0-1A1F-8BD0ADB264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5828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55864" y="5703981"/>
            <a:ext cx="3048213" cy="369332"/>
          </a:xfrm>
          <a:prstGeom prst="rect">
            <a:avLst/>
          </a:prstGeom>
        </p:spPr>
        <p:txBody>
          <a:bodyPr wrap="square">
            <a:spAutoFit/>
          </a:bodyPr>
          <a:lstStyle/>
          <a:p>
            <a:r>
              <a:rPr lang="en-US" sz="900" dirty="0">
                <a:solidFill>
                  <a:srgbClr val="4A4A4A"/>
                </a:solidFill>
                <a:latin typeface="Avenir Next Condensed" panose="020B0506020202020204" pitchFamily="34" charset="0"/>
              </a:rPr>
              <a:t>http://</a:t>
            </a:r>
            <a:r>
              <a:rPr lang="en-US" sz="900" dirty="0" err="1">
                <a:solidFill>
                  <a:srgbClr val="4A4A4A"/>
                </a:solidFill>
                <a:latin typeface="Avenir Next Condensed" panose="020B0506020202020204" pitchFamily="34" charset="0"/>
              </a:rPr>
              <a:t>www.sciencedirect.com</a:t>
            </a:r>
            <a:r>
              <a:rPr lang="en-US" sz="900" dirty="0">
                <a:solidFill>
                  <a:srgbClr val="4A4A4A"/>
                </a:solidFill>
                <a:latin typeface="Avenir Next Condensed" panose="020B0506020202020204" pitchFamily="34" charset="0"/>
              </a:rPr>
              <a:t>/science/article/</a:t>
            </a:r>
            <a:r>
              <a:rPr lang="en-US" sz="900" dirty="0" err="1">
                <a:solidFill>
                  <a:srgbClr val="4A4A4A"/>
                </a:solidFill>
                <a:latin typeface="Avenir Next Condensed" panose="020B0506020202020204" pitchFamily="34" charset="0"/>
              </a:rPr>
              <a:t>pii</a:t>
            </a:r>
            <a:r>
              <a:rPr lang="en-US" sz="900" dirty="0">
                <a:solidFill>
                  <a:srgbClr val="4A4A4A"/>
                </a:solidFill>
                <a:latin typeface="Avenir Next Condensed" panose="020B0506020202020204" pitchFamily="34" charset="0"/>
              </a:rPr>
              <a:t>/S0168952511001582</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451" y="1832087"/>
            <a:ext cx="8143985" cy="3871895"/>
          </a:xfrm>
          <a:prstGeom prst="rect">
            <a:avLst/>
          </a:prstGeom>
        </p:spPr>
      </p:pic>
      <p:sp>
        <p:nvSpPr>
          <p:cNvPr id="7" name="Rectangle 6"/>
          <p:cNvSpPr/>
          <p:nvPr/>
        </p:nvSpPr>
        <p:spPr>
          <a:xfrm>
            <a:off x="4741814" y="249723"/>
            <a:ext cx="3153427"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During</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development</a:t>
            </a:r>
            <a:endParaRPr lang="es-ES" sz="2400" b="1" dirty="0">
              <a:latin typeface="Arial" panose="020B0604020202020204" pitchFamily="34" charset="0"/>
              <a:ea typeface="Helvetica Neue" charset="0"/>
              <a:cs typeface="Arial" panose="020B0604020202020204" pitchFamily="34" charset="0"/>
            </a:endParaRPr>
          </a:p>
        </p:txBody>
      </p:sp>
      <p:sp>
        <p:nvSpPr>
          <p:cNvPr id="9" name="Rectangle 8"/>
          <p:cNvSpPr/>
          <p:nvPr/>
        </p:nvSpPr>
        <p:spPr>
          <a:xfrm>
            <a:off x="1549033" y="280500"/>
            <a:ext cx="3192780"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Arial" panose="020B0604020202020204" pitchFamily="34" charset="0"/>
                <a:ea typeface="Helvetica Neue" charset="0"/>
                <a:cs typeface="Arial" panose="020B0604020202020204" pitchFamily="34" charset="0"/>
              </a:rPr>
              <a:t>DNA DEMETHYLATION</a:t>
            </a: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9910" b="97117" l="2027" r="98243"/>
                    </a14:imgEffect>
                  </a14:imgLayer>
                </a14:imgProps>
              </a:ext>
              <a:ext uri="{28A0092B-C50C-407E-A947-70E740481C1C}">
                <a14:useLocalDpi xmlns:a14="http://schemas.microsoft.com/office/drawing/2010/main" val="0"/>
              </a:ext>
            </a:extLst>
          </a:blip>
          <a:stretch>
            <a:fillRect/>
          </a:stretch>
        </p:blipFill>
        <p:spPr>
          <a:xfrm rot="18097171" flipH="1">
            <a:off x="518880" y="114021"/>
            <a:ext cx="952550" cy="714411"/>
          </a:xfrm>
          <a:prstGeom prst="rect">
            <a:avLst/>
          </a:prstGeom>
        </p:spPr>
      </p:pic>
      <p:pic>
        <p:nvPicPr>
          <p:cNvPr id="4" name="Imagen 3">
            <a:extLst>
              <a:ext uri="{FF2B5EF4-FFF2-40B4-BE49-F238E27FC236}">
                <a16:creationId xmlns:a16="http://schemas.microsoft.com/office/drawing/2014/main" id="{B9437C9A-621D-1180-4131-99CBB4F39330}"/>
              </a:ext>
            </a:extLst>
          </p:cNvPr>
          <p:cNvPicPr>
            <a:picLocks/>
          </p:cNvPicPr>
          <p:nvPr/>
        </p:nvPicPr>
        <p:blipFill>
          <a:blip r:embed="rId6"/>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3B96C0B8-0D51-C33F-F75C-FE4DF99302A7}"/>
              </a:ext>
            </a:extLst>
          </p:cNvPr>
          <p:cNvPicPr>
            <a:picLocks/>
          </p:cNvPicPr>
          <p:nvPr/>
        </p:nvPicPr>
        <p:blipFill>
          <a:blip r:embed="rId6"/>
          <a:stretch>
            <a:fillRect/>
          </a:stretch>
        </p:blipFill>
        <p:spPr>
          <a:xfrm>
            <a:off x="0" y="0"/>
            <a:ext cx="12192000" cy="72000"/>
          </a:xfrm>
          <a:prstGeom prst="rect">
            <a:avLst/>
          </a:prstGeom>
        </p:spPr>
      </p:pic>
      <p:pic>
        <p:nvPicPr>
          <p:cNvPr id="6" name="Imagen 5">
            <a:extLst>
              <a:ext uri="{FF2B5EF4-FFF2-40B4-BE49-F238E27FC236}">
                <a16:creationId xmlns:a16="http://schemas.microsoft.com/office/drawing/2014/main" id="{5B00D2D9-9659-992C-4239-7B9BBFBDE8E5}"/>
              </a:ext>
            </a:extLst>
          </p:cNvPr>
          <p:cNvPicPr>
            <a:picLocks/>
          </p:cNvPicPr>
          <p:nvPr/>
        </p:nvPicPr>
        <p:blipFill>
          <a:blip r:embed="rId6"/>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57748EEA-E02A-5BCD-EB90-377B672D83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612951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40508" y="1666032"/>
            <a:ext cx="4333074" cy="4674946"/>
            <a:chOff x="2118308" y="1643143"/>
            <a:chExt cx="4333074" cy="4674946"/>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141"/>
            <a:stretch/>
          </p:blipFill>
          <p:spPr>
            <a:xfrm>
              <a:off x="2118308" y="1643143"/>
              <a:ext cx="3303621" cy="1926404"/>
            </a:xfrm>
            <a:prstGeom prst="rect">
              <a:avLst/>
            </a:prstGeom>
            <a:noFill/>
          </p:spPr>
        </p:pic>
        <p:sp>
          <p:nvSpPr>
            <p:cNvPr id="6" name="Oval 5"/>
            <p:cNvSpPr/>
            <p:nvPr/>
          </p:nvSpPr>
          <p:spPr>
            <a:xfrm>
              <a:off x="3709262" y="2858856"/>
              <a:ext cx="51921" cy="5778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Oval 7"/>
            <p:cNvSpPr/>
            <p:nvPr/>
          </p:nvSpPr>
          <p:spPr>
            <a:xfrm>
              <a:off x="3786600" y="2880926"/>
              <a:ext cx="51921" cy="5778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r="49678"/>
            <a:stretch/>
          </p:blipFill>
          <p:spPr>
            <a:xfrm>
              <a:off x="5981878" y="4853968"/>
              <a:ext cx="469504" cy="79830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0321"/>
            <a:stretch/>
          </p:blipFill>
          <p:spPr>
            <a:xfrm>
              <a:off x="5981878" y="2459706"/>
              <a:ext cx="463509" cy="798300"/>
            </a:xfrm>
            <a:prstGeom prst="rect">
              <a:avLst/>
            </a:prstGeom>
          </p:spPr>
        </p:pic>
        <p:grpSp>
          <p:nvGrpSpPr>
            <p:cNvPr id="25" name="Group 24"/>
            <p:cNvGrpSpPr/>
            <p:nvPr/>
          </p:nvGrpSpPr>
          <p:grpSpPr>
            <a:xfrm>
              <a:off x="2192175" y="3991575"/>
              <a:ext cx="3337155" cy="2326514"/>
              <a:chOff x="3657600" y="4071491"/>
              <a:chExt cx="3337155" cy="2326514"/>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53296"/>
              <a:stretch/>
            </p:blipFill>
            <p:spPr>
              <a:xfrm>
                <a:off x="3657600" y="4071491"/>
                <a:ext cx="3292691" cy="1926404"/>
              </a:xfrm>
              <a:prstGeom prst="rect">
                <a:avLst/>
              </a:prstGeom>
              <a:noFill/>
            </p:spPr>
          </p:pic>
          <p:sp>
            <p:nvSpPr>
              <p:cNvPr id="20" name="TextBox 19"/>
              <p:cNvSpPr txBox="1"/>
              <p:nvPr/>
            </p:nvSpPr>
            <p:spPr>
              <a:xfrm>
                <a:off x="5700811" y="5997895"/>
                <a:ext cx="1293944" cy="400110"/>
              </a:xfrm>
              <a:prstGeom prst="rect">
                <a:avLst/>
              </a:prstGeom>
              <a:noFill/>
            </p:spPr>
            <p:txBody>
              <a:bodyPr wrap="none" rtlCol="0">
                <a:spAutoFit/>
              </a:bodyPr>
              <a:lstStyle/>
              <a:p>
                <a:r>
                  <a:rPr lang="es-ES_tradnl" sz="1000" dirty="0" err="1">
                    <a:latin typeface="Avenir Next Condensed" panose="020B0506020202020204" pitchFamily="34" charset="0"/>
                    <a:ea typeface="Avenir Next Condensed" charset="0"/>
                    <a:cs typeface="Avenir Next Condensed" charset="0"/>
                  </a:rPr>
                  <a:t>Lyst</a:t>
                </a:r>
                <a:r>
                  <a:rPr lang="es-ES_tradnl" sz="1000" dirty="0">
                    <a:latin typeface="Avenir Next Condensed" panose="020B0506020202020204" pitchFamily="34" charset="0"/>
                    <a:ea typeface="Avenir Next Condensed" charset="0"/>
                    <a:cs typeface="Avenir Next Condensed" charset="0"/>
                  </a:rPr>
                  <a:t> and </a:t>
                </a:r>
                <a:r>
                  <a:rPr lang="es-ES_tradnl" sz="1000" dirty="0" err="1">
                    <a:latin typeface="Avenir Next Condensed" panose="020B0506020202020204" pitchFamily="34" charset="0"/>
                    <a:ea typeface="Avenir Next Condensed" charset="0"/>
                    <a:cs typeface="Avenir Next Condensed" charset="0"/>
                  </a:rPr>
                  <a:t>Bird</a:t>
                </a:r>
                <a:r>
                  <a:rPr lang="es-ES_tradnl" sz="1000" dirty="0">
                    <a:latin typeface="Avenir Next Condensed" panose="020B0506020202020204" pitchFamily="34" charset="0"/>
                    <a:ea typeface="Avenir Next Condensed" charset="0"/>
                    <a:cs typeface="Avenir Next Condensed" charset="0"/>
                  </a:rPr>
                  <a:t>, 2015</a:t>
                </a:r>
              </a:p>
              <a:p>
                <a:r>
                  <a:rPr lang="es-ES_tradnl" sz="1000" dirty="0">
                    <a:latin typeface="Avenir Next Condensed" panose="020B0506020202020204" pitchFamily="34" charset="0"/>
                    <a:ea typeface="Avenir Next Condensed" charset="0"/>
                    <a:cs typeface="Avenir Next Condensed" charset="0"/>
                  </a:rPr>
                  <a:t>d</a:t>
                </a:r>
                <a:r>
                  <a:rPr lang="cs-CZ" sz="1000" dirty="0">
                    <a:latin typeface="Avenir Next Condensed" panose="020B0506020202020204" pitchFamily="34" charset="0"/>
                    <a:ea typeface="Avenir Next Condensed" charset="0"/>
                    <a:cs typeface="Avenir Next Condensed" charset="0"/>
                  </a:rPr>
                  <a:t>oi:10.1038/nrg3897</a:t>
                </a:r>
                <a:endParaRPr lang="es-ES_tradnl" sz="1000" dirty="0">
                  <a:latin typeface="Avenir Next Condensed" panose="020B0506020202020204" pitchFamily="34" charset="0"/>
                  <a:ea typeface="Avenir Next Condensed" charset="0"/>
                  <a:cs typeface="Avenir Next Condensed" charset="0"/>
                </a:endParaRPr>
              </a:p>
            </p:txBody>
          </p:sp>
          <p:sp>
            <p:nvSpPr>
              <p:cNvPr id="23" name="Oval 22"/>
              <p:cNvSpPr/>
              <p:nvPr/>
            </p:nvSpPr>
            <p:spPr>
              <a:xfrm>
                <a:off x="5137489" y="5287204"/>
                <a:ext cx="51921" cy="57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Oval 23"/>
              <p:cNvSpPr/>
              <p:nvPr/>
            </p:nvSpPr>
            <p:spPr>
              <a:xfrm>
                <a:off x="5207643" y="5304140"/>
                <a:ext cx="51921" cy="57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
        <p:nvSpPr>
          <p:cNvPr id="13" name="Rectangle 12"/>
          <p:cNvSpPr/>
          <p:nvPr/>
        </p:nvSpPr>
        <p:spPr>
          <a:xfrm>
            <a:off x="2531551" y="883670"/>
            <a:ext cx="6862071" cy="461665"/>
          </a:xfrm>
          <a:prstGeom prst="rect">
            <a:avLst/>
          </a:prstGeom>
        </p:spPr>
        <p:txBody>
          <a:bodyPr wrap="none">
            <a:spAutoFit/>
          </a:bodyPr>
          <a:lstStyle/>
          <a:p>
            <a:r>
              <a:rPr lang="es-ES" sz="2400" b="1" dirty="0">
                <a:latin typeface="Arial" panose="020B0604020202020204" pitchFamily="34" charset="0"/>
                <a:ea typeface="Helvetica Neue" charset="0"/>
                <a:cs typeface="Arial" panose="020B0604020202020204" pitchFamily="34" charset="0"/>
              </a:rPr>
              <a:t>DNA</a:t>
            </a:r>
            <a:r>
              <a:rPr lang="es-ES" sz="2400" b="1" dirty="0">
                <a:solidFill>
                  <a:srgbClr val="008F00"/>
                </a:solidFill>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methylation</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binding</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proteins</a:t>
            </a:r>
            <a:r>
              <a:rPr lang="es-ES" sz="2400" b="1" dirty="0">
                <a:latin typeface="Arial" panose="020B0604020202020204" pitchFamily="34" charset="0"/>
                <a:ea typeface="Helvetica Neue" charset="0"/>
                <a:cs typeface="Arial" panose="020B0604020202020204" pitchFamily="34" charset="0"/>
              </a:rPr>
              <a:t>: i.e. </a:t>
            </a:r>
            <a:r>
              <a:rPr lang="es-ES" sz="2400" b="1" dirty="0">
                <a:solidFill>
                  <a:srgbClr val="008F00"/>
                </a:solidFill>
                <a:latin typeface="Arial" panose="020B0604020202020204" pitchFamily="34" charset="0"/>
                <a:ea typeface="Helvetica Neue" charset="0"/>
                <a:cs typeface="Arial" panose="020B0604020202020204" pitchFamily="34" charset="0"/>
              </a:rPr>
              <a:t>MeCP2</a:t>
            </a:r>
          </a:p>
        </p:txBody>
      </p:sp>
      <p:pic>
        <p:nvPicPr>
          <p:cNvPr id="15" name="Picture 14"/>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282738" flipH="1">
            <a:off x="567665" y="-77861"/>
            <a:ext cx="1098176" cy="1098176"/>
          </a:xfrm>
          <a:prstGeom prst="rect">
            <a:avLst/>
          </a:prstGeom>
        </p:spPr>
      </p:pic>
      <p:sp>
        <p:nvSpPr>
          <p:cNvPr id="18" name="Rectangle 17"/>
          <p:cNvSpPr/>
          <p:nvPr/>
        </p:nvSpPr>
        <p:spPr>
          <a:xfrm>
            <a:off x="1709094" y="298894"/>
            <a:ext cx="2107565" cy="369332"/>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READERS</a:t>
            </a:r>
          </a:p>
        </p:txBody>
      </p:sp>
      <p:pic>
        <p:nvPicPr>
          <p:cNvPr id="1026" name="Picture 2" descr="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1873694"/>
            <a:ext cx="314325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F50D55B-A3FE-424D-B7CB-9AA87FB3E1CA}"/>
              </a:ext>
            </a:extLst>
          </p:cNvPr>
          <p:cNvPicPr>
            <a:picLocks/>
          </p:cNvPicPr>
          <p:nvPr/>
        </p:nvPicPr>
        <p:blipFill>
          <a:blip r:embed="rId7"/>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B0E68D8-7DB0-A4F2-3228-41555A3FD1A1}"/>
              </a:ext>
            </a:extLst>
          </p:cNvPr>
          <p:cNvPicPr>
            <a:picLocks/>
          </p:cNvPicPr>
          <p:nvPr/>
        </p:nvPicPr>
        <p:blipFill>
          <a:blip r:embed="rId7"/>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EED2205C-0F93-C920-E745-43DCC34584E1}"/>
              </a:ext>
            </a:extLst>
          </p:cNvPr>
          <p:cNvPicPr>
            <a:picLocks/>
          </p:cNvPicPr>
          <p:nvPr/>
        </p:nvPicPr>
        <p:blipFill>
          <a:blip r:embed="rId7"/>
          <a:stretch>
            <a:fillRect/>
          </a:stretch>
        </p:blipFill>
        <p:spPr>
          <a:xfrm flipV="1">
            <a:off x="613076" y="871774"/>
            <a:ext cx="4984595" cy="36000"/>
          </a:xfrm>
          <a:prstGeom prst="rect">
            <a:avLst/>
          </a:prstGeom>
        </p:spPr>
      </p:pic>
      <p:pic>
        <p:nvPicPr>
          <p:cNvPr id="9" name="Imagen 8">
            <a:extLst>
              <a:ext uri="{FF2B5EF4-FFF2-40B4-BE49-F238E27FC236}">
                <a16:creationId xmlns:a16="http://schemas.microsoft.com/office/drawing/2014/main" id="{84A74D7F-1E7F-5AE6-75D8-7EDFE27E43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1360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96196" y="6276495"/>
            <a:ext cx="2079415" cy="553998"/>
          </a:xfrm>
          <a:prstGeom prst="rect">
            <a:avLst/>
          </a:prstGeom>
        </p:spPr>
        <p:txBody>
          <a:bodyPr wrap="none">
            <a:spAutoFit/>
          </a:bodyPr>
          <a:lstStyle/>
          <a:p>
            <a:r>
              <a:rPr lang="en-US" sz="1000" dirty="0">
                <a:latin typeface="Avenir Next Condensed" charset="0"/>
                <a:ea typeface="Avenir Next Condensed" charset="0"/>
                <a:cs typeface="Avenir Next Condensed" charset="0"/>
              </a:rPr>
              <a:t>Tirado-Magallanes et al., 2017</a:t>
            </a:r>
          </a:p>
          <a:p>
            <a:r>
              <a:rPr lang="en-US" sz="1000" dirty="0" err="1">
                <a:latin typeface="Avenir Next Condensed" charset="0"/>
                <a:ea typeface="Avenir Next Condensed" charset="0"/>
                <a:cs typeface="Avenir Next Condensed" charset="0"/>
              </a:rPr>
              <a:t>doi.org</a:t>
            </a:r>
            <a:r>
              <a:rPr lang="en-US" sz="1000" dirty="0">
                <a:latin typeface="Avenir Next Condensed" charset="0"/>
                <a:ea typeface="Avenir Next Condensed" charset="0"/>
                <a:cs typeface="Avenir Next Condensed" charset="0"/>
              </a:rPr>
              <a:t>/10.18632/oncotarget.13562</a:t>
            </a:r>
          </a:p>
          <a:p>
            <a:endParaRPr lang="es-ES_tradnl" sz="1000" dirty="0">
              <a:latin typeface="Avenir Next Condensed" charset="0"/>
              <a:ea typeface="Avenir Next Condensed" charset="0"/>
              <a:cs typeface="Avenir Next Condensed" charset="0"/>
            </a:endParaRPr>
          </a:p>
        </p:txBody>
      </p:sp>
      <p:sp>
        <p:nvSpPr>
          <p:cNvPr id="9" name="Rectangle 8"/>
          <p:cNvSpPr/>
          <p:nvPr/>
        </p:nvSpPr>
        <p:spPr>
          <a:xfrm>
            <a:off x="1524000" y="163579"/>
            <a:ext cx="3769360"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Helvetica Neue" charset="0"/>
                <a:ea typeface="Helvetica Neue" charset="0"/>
                <a:cs typeface="Helvetica Neue" charset="0"/>
              </a:rPr>
              <a:t>DNA </a:t>
            </a:r>
            <a:r>
              <a:rPr lang="es-ES" sz="2000" b="1" dirty="0">
                <a:solidFill>
                  <a:schemeClr val="bg1"/>
                </a:solidFill>
                <a:latin typeface="Arial" panose="020B0604020202020204" pitchFamily="34" charset="0"/>
                <a:ea typeface="Helvetica Neue" charset="0"/>
                <a:cs typeface="Arial" panose="020B0604020202020204" pitchFamily="34" charset="0"/>
              </a:rPr>
              <a:t>METHYLATION</a:t>
            </a:r>
            <a:r>
              <a:rPr lang="es-ES" sz="2000" b="1" dirty="0">
                <a:solidFill>
                  <a:schemeClr val="bg1"/>
                </a:solidFill>
                <a:latin typeface="Helvetica Neue" charset="0"/>
                <a:ea typeface="Helvetica Neue" charset="0"/>
                <a:cs typeface="Helvetica Neue" charset="0"/>
              </a:rPr>
              <a:t> ROLES</a:t>
            </a:r>
          </a:p>
        </p:txBody>
      </p:sp>
      <p:pic>
        <p:nvPicPr>
          <p:cNvPr id="5" name="Picture 4">
            <a:extLst>
              <a:ext uri="{FF2B5EF4-FFF2-40B4-BE49-F238E27FC236}">
                <a16:creationId xmlns:a16="http://schemas.microsoft.com/office/drawing/2014/main" id="{E685B104-6FA9-7341-AA54-202FCE0E489C}"/>
              </a:ext>
            </a:extLst>
          </p:cNvPr>
          <p:cNvPicPr>
            <a:picLocks noChangeAspect="1"/>
          </p:cNvPicPr>
          <p:nvPr/>
        </p:nvPicPr>
        <p:blipFill>
          <a:blip r:embed="rId3"/>
          <a:stretch>
            <a:fillRect/>
          </a:stretch>
        </p:blipFill>
        <p:spPr>
          <a:xfrm>
            <a:off x="1947149" y="786743"/>
            <a:ext cx="7986408" cy="5489752"/>
          </a:xfrm>
          <a:prstGeom prst="rect">
            <a:avLst/>
          </a:prstGeom>
        </p:spPr>
      </p:pic>
    </p:spTree>
    <p:extLst>
      <p:ext uri="{BB962C8B-B14F-4D97-AF65-F5344CB8AC3E}">
        <p14:creationId xmlns:p14="http://schemas.microsoft.com/office/powerpoint/2010/main" val="159224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962401" y="3018282"/>
            <a:ext cx="3875315" cy="3320143"/>
            <a:chOff x="2307771" y="2917371"/>
            <a:chExt cx="4180115" cy="366848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2917371"/>
              <a:ext cx="4163786" cy="3604344"/>
            </a:xfrm>
            <a:prstGeom prst="rect">
              <a:avLst/>
            </a:prstGeom>
          </p:spPr>
        </p:pic>
        <p:sp>
          <p:nvSpPr>
            <p:cNvPr id="8" name="Rectangle 7"/>
            <p:cNvSpPr/>
            <p:nvPr/>
          </p:nvSpPr>
          <p:spPr>
            <a:xfrm>
              <a:off x="2307771" y="6183086"/>
              <a:ext cx="1404258" cy="402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
        <p:nvSpPr>
          <p:cNvPr id="3" name="TextBox 2"/>
          <p:cNvSpPr txBox="1"/>
          <p:nvPr/>
        </p:nvSpPr>
        <p:spPr>
          <a:xfrm>
            <a:off x="4501566" y="3627857"/>
            <a:ext cx="497252" cy="261610"/>
          </a:xfrm>
          <a:prstGeom prst="rect">
            <a:avLst/>
          </a:prstGeom>
          <a:noFill/>
        </p:spPr>
        <p:txBody>
          <a:bodyPr wrap="none" rtlCol="0">
            <a:spAutoFit/>
          </a:bodyPr>
          <a:lstStyle/>
          <a:p>
            <a:r>
              <a:rPr lang="es-ES_tradnl" sz="1100">
                <a:latin typeface="Arial" charset="0"/>
                <a:ea typeface="Arial" charset="0"/>
                <a:cs typeface="Arial" charset="0"/>
              </a:rPr>
              <a:t>IGF2</a:t>
            </a:r>
          </a:p>
        </p:txBody>
      </p:sp>
      <p:sp>
        <p:nvSpPr>
          <p:cNvPr id="11" name="TextBox 10"/>
          <p:cNvSpPr txBox="1"/>
          <p:nvPr/>
        </p:nvSpPr>
        <p:spPr>
          <a:xfrm>
            <a:off x="6277433" y="4117664"/>
            <a:ext cx="444352" cy="261610"/>
          </a:xfrm>
          <a:prstGeom prst="rect">
            <a:avLst/>
          </a:prstGeom>
          <a:noFill/>
        </p:spPr>
        <p:txBody>
          <a:bodyPr wrap="none" rtlCol="0">
            <a:spAutoFit/>
          </a:bodyPr>
          <a:lstStyle/>
          <a:p>
            <a:r>
              <a:rPr lang="es-ES_tradnl" sz="1100" dirty="0">
                <a:latin typeface="Arial" charset="0"/>
                <a:ea typeface="Arial" charset="0"/>
                <a:cs typeface="Arial" charset="0"/>
              </a:rPr>
              <a:t>H19</a:t>
            </a:r>
          </a:p>
        </p:txBody>
      </p:sp>
      <p:sp>
        <p:nvSpPr>
          <p:cNvPr id="13" name="Rectangle 12"/>
          <p:cNvSpPr/>
          <p:nvPr/>
        </p:nvSpPr>
        <p:spPr>
          <a:xfrm>
            <a:off x="5434895" y="132541"/>
            <a:ext cx="1685077"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Imprinting</a:t>
            </a:r>
            <a:endParaRPr lang="es-ES" sz="2400" b="1" dirty="0">
              <a:latin typeface="Arial" panose="020B0604020202020204" pitchFamily="34" charset="0"/>
              <a:ea typeface="Helvetica Neue" charset="0"/>
              <a:cs typeface="Arial" panose="020B0604020202020204" pitchFamily="34" charset="0"/>
            </a:endParaRPr>
          </a:p>
        </p:txBody>
      </p:sp>
      <p:sp>
        <p:nvSpPr>
          <p:cNvPr id="14" name="Rectangle 13"/>
          <p:cNvSpPr/>
          <p:nvPr/>
        </p:nvSpPr>
        <p:spPr>
          <a:xfrm>
            <a:off x="1524000" y="163579"/>
            <a:ext cx="3820160"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Arial" panose="020B0604020202020204" pitchFamily="34" charset="0"/>
                <a:ea typeface="Helvetica Neue" charset="0"/>
                <a:cs typeface="Arial" panose="020B0604020202020204" pitchFamily="34" charset="0"/>
              </a:rPr>
              <a:t>DNA METHYLATION ROLES</a:t>
            </a:r>
          </a:p>
        </p:txBody>
      </p:sp>
      <p:pic>
        <p:nvPicPr>
          <p:cNvPr id="10" name="Picture 9">
            <a:extLst>
              <a:ext uri="{FF2B5EF4-FFF2-40B4-BE49-F238E27FC236}">
                <a16:creationId xmlns:a16="http://schemas.microsoft.com/office/drawing/2014/main" id="{1A5925FC-FDDC-534E-A860-7B318B0EA8D0}"/>
              </a:ext>
            </a:extLst>
          </p:cNvPr>
          <p:cNvPicPr>
            <a:picLocks noChangeAspect="1"/>
          </p:cNvPicPr>
          <p:nvPr/>
        </p:nvPicPr>
        <p:blipFill rotWithShape="1">
          <a:blip r:embed="rId4"/>
          <a:srcRect t="83" b="67375"/>
          <a:stretch/>
        </p:blipFill>
        <p:spPr>
          <a:xfrm>
            <a:off x="2092221" y="928495"/>
            <a:ext cx="7986408" cy="1786534"/>
          </a:xfrm>
          <a:prstGeom prst="rect">
            <a:avLst/>
          </a:prstGeom>
        </p:spPr>
      </p:pic>
      <p:pic>
        <p:nvPicPr>
          <p:cNvPr id="2" name="Imagen 1">
            <a:extLst>
              <a:ext uri="{FF2B5EF4-FFF2-40B4-BE49-F238E27FC236}">
                <a16:creationId xmlns:a16="http://schemas.microsoft.com/office/drawing/2014/main" id="{4891E8D8-9D20-4BFE-A3FC-5EFDBAA06C9F}"/>
              </a:ext>
            </a:extLst>
          </p:cNvPr>
          <p:cNvPicPr>
            <a:picLocks/>
          </p:cNvPicPr>
          <p:nvPr/>
        </p:nvPicPr>
        <p:blipFill>
          <a:blip r:embed="rId5"/>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961CD5AC-74D0-DE70-F130-448EC87A2AC3}"/>
              </a:ext>
            </a:extLst>
          </p:cNvPr>
          <p:cNvPicPr>
            <a:picLocks/>
          </p:cNvPicPr>
          <p:nvPr/>
        </p:nvPicPr>
        <p:blipFill>
          <a:blip r:embed="rId5"/>
          <a:stretch>
            <a:fillRect/>
          </a:stretch>
        </p:blipFill>
        <p:spPr>
          <a:xfrm>
            <a:off x="0" y="0"/>
            <a:ext cx="12192000" cy="72000"/>
          </a:xfrm>
          <a:prstGeom prst="rect">
            <a:avLst/>
          </a:prstGeom>
        </p:spPr>
      </p:pic>
      <p:pic>
        <p:nvPicPr>
          <p:cNvPr id="5" name="Imagen 4">
            <a:extLst>
              <a:ext uri="{FF2B5EF4-FFF2-40B4-BE49-F238E27FC236}">
                <a16:creationId xmlns:a16="http://schemas.microsoft.com/office/drawing/2014/main" id="{B04947F4-7B86-5876-B48C-D8097FE34758}"/>
              </a:ext>
            </a:extLst>
          </p:cNvPr>
          <p:cNvPicPr>
            <a:picLocks/>
          </p:cNvPicPr>
          <p:nvPr/>
        </p:nvPicPr>
        <p:blipFill>
          <a:blip r:embed="rId5"/>
          <a:stretch>
            <a:fillRect/>
          </a:stretch>
        </p:blipFill>
        <p:spPr>
          <a:xfrm flipV="1">
            <a:off x="613076" y="871774"/>
            <a:ext cx="4984595" cy="36000"/>
          </a:xfrm>
          <a:prstGeom prst="rect">
            <a:avLst/>
          </a:prstGeom>
        </p:spPr>
      </p:pic>
      <p:pic>
        <p:nvPicPr>
          <p:cNvPr id="6" name="Imagen 5">
            <a:extLst>
              <a:ext uri="{FF2B5EF4-FFF2-40B4-BE49-F238E27FC236}">
                <a16:creationId xmlns:a16="http://schemas.microsoft.com/office/drawing/2014/main" id="{B2E5F59A-D9D9-9AF1-BD46-E3905A17C0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94824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841" t="51123"/>
          <a:stretch/>
        </p:blipFill>
        <p:spPr>
          <a:xfrm>
            <a:off x="3454401" y="3904344"/>
            <a:ext cx="5500914" cy="248049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1123" r="60714"/>
          <a:stretch/>
        </p:blipFill>
        <p:spPr>
          <a:xfrm>
            <a:off x="3737429" y="1240244"/>
            <a:ext cx="3592286" cy="2480491"/>
          </a:xfrm>
          <a:prstGeom prst="rect">
            <a:avLst/>
          </a:prstGeom>
        </p:spPr>
      </p:pic>
      <p:sp>
        <p:nvSpPr>
          <p:cNvPr id="7" name="Rectangle 6">
            <a:extLst>
              <a:ext uri="{FF2B5EF4-FFF2-40B4-BE49-F238E27FC236}">
                <a16:creationId xmlns:a16="http://schemas.microsoft.com/office/drawing/2014/main" id="{828F50AF-39A5-D148-BCD2-EADCC6AF602F}"/>
              </a:ext>
            </a:extLst>
          </p:cNvPr>
          <p:cNvSpPr/>
          <p:nvPr/>
        </p:nvSpPr>
        <p:spPr>
          <a:xfrm>
            <a:off x="5434895" y="132541"/>
            <a:ext cx="1685077"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Imprinting</a:t>
            </a:r>
            <a:endParaRPr lang="es-ES" sz="2400" b="1" dirty="0">
              <a:latin typeface="Arial" panose="020B0604020202020204" pitchFamily="34" charset="0"/>
              <a:ea typeface="Helvetica Neue" charset="0"/>
              <a:cs typeface="Arial" panose="020B0604020202020204" pitchFamily="34" charset="0"/>
            </a:endParaRPr>
          </a:p>
        </p:txBody>
      </p:sp>
      <p:sp>
        <p:nvSpPr>
          <p:cNvPr id="9" name="Rectangle 8">
            <a:extLst>
              <a:ext uri="{FF2B5EF4-FFF2-40B4-BE49-F238E27FC236}">
                <a16:creationId xmlns:a16="http://schemas.microsoft.com/office/drawing/2014/main" id="{FB55D706-A737-8241-9B73-CB2030AAAB45}"/>
              </a:ext>
            </a:extLst>
          </p:cNvPr>
          <p:cNvSpPr/>
          <p:nvPr/>
        </p:nvSpPr>
        <p:spPr>
          <a:xfrm>
            <a:off x="1524000" y="163579"/>
            <a:ext cx="3820160"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Arial" panose="020B0604020202020204" pitchFamily="34" charset="0"/>
                <a:ea typeface="Helvetica Neue" charset="0"/>
                <a:cs typeface="Arial" panose="020B0604020202020204" pitchFamily="34" charset="0"/>
              </a:rPr>
              <a:t>DNA METHYLATION ROLES</a:t>
            </a:r>
          </a:p>
        </p:txBody>
      </p:sp>
      <p:pic>
        <p:nvPicPr>
          <p:cNvPr id="4" name="Imagen 3">
            <a:extLst>
              <a:ext uri="{FF2B5EF4-FFF2-40B4-BE49-F238E27FC236}">
                <a16:creationId xmlns:a16="http://schemas.microsoft.com/office/drawing/2014/main" id="{F67C0BC7-119D-2E0B-9AF2-68DCE50555C6}"/>
              </a:ext>
            </a:extLst>
          </p:cNvPr>
          <p:cNvPicPr>
            <a:picLocks/>
          </p:cNvPicPr>
          <p:nvPr/>
        </p:nvPicPr>
        <p:blipFill>
          <a:blip r:embed="rId4"/>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54A29A79-D6C7-0011-710C-96A7DDD02A9F}"/>
              </a:ext>
            </a:extLst>
          </p:cNvPr>
          <p:cNvPicPr>
            <a:picLocks/>
          </p:cNvPicPr>
          <p:nvPr/>
        </p:nvPicPr>
        <p:blipFill>
          <a:blip r:embed="rId4"/>
          <a:stretch>
            <a:fillRect/>
          </a:stretch>
        </p:blipFill>
        <p:spPr>
          <a:xfrm>
            <a:off x="0" y="0"/>
            <a:ext cx="12192000" cy="72000"/>
          </a:xfrm>
          <a:prstGeom prst="rect">
            <a:avLst/>
          </a:prstGeom>
        </p:spPr>
      </p:pic>
      <p:pic>
        <p:nvPicPr>
          <p:cNvPr id="6" name="Imagen 5">
            <a:extLst>
              <a:ext uri="{FF2B5EF4-FFF2-40B4-BE49-F238E27FC236}">
                <a16:creationId xmlns:a16="http://schemas.microsoft.com/office/drawing/2014/main" id="{3D37480F-C623-DB1B-5AC7-6FED0690CF6F}"/>
              </a:ext>
            </a:extLst>
          </p:cNvPr>
          <p:cNvPicPr>
            <a:picLocks/>
          </p:cNvPicPr>
          <p:nvPr/>
        </p:nvPicPr>
        <p:blipFill>
          <a:blip r:embed="rId4"/>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CD291B00-A21C-CADD-5EF0-1AB9C5DBC6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622418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76757" y="1219099"/>
            <a:ext cx="6987466" cy="2518877"/>
            <a:chOff x="443790" y="4154258"/>
            <a:chExt cx="6987466" cy="2518877"/>
          </a:xfrm>
        </p:grpSpPr>
        <p:grpSp>
          <p:nvGrpSpPr>
            <p:cNvPr id="12" name="Group 11"/>
            <p:cNvGrpSpPr/>
            <p:nvPr/>
          </p:nvGrpSpPr>
          <p:grpSpPr>
            <a:xfrm>
              <a:off x="5234668" y="4154258"/>
              <a:ext cx="2196588" cy="2518877"/>
              <a:chOff x="5234668" y="3600670"/>
              <a:chExt cx="2464631" cy="305972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668" y="3600670"/>
                <a:ext cx="2464631" cy="3059723"/>
              </a:xfrm>
              <a:prstGeom prst="rect">
                <a:avLst/>
              </a:prstGeom>
            </p:spPr>
          </p:pic>
          <p:sp>
            <p:nvSpPr>
              <p:cNvPr id="5" name="Rectangle 4"/>
              <p:cNvSpPr/>
              <p:nvPr/>
            </p:nvSpPr>
            <p:spPr>
              <a:xfrm>
                <a:off x="5866227" y="4315265"/>
                <a:ext cx="22508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552" b="70796"/>
            <a:stretch/>
          </p:blipFill>
          <p:spPr>
            <a:xfrm>
              <a:off x="443790" y="4443026"/>
              <a:ext cx="3860177" cy="970671"/>
            </a:xfrm>
            <a:prstGeom prst="rect">
              <a:avLst/>
            </a:prstGeom>
          </p:spPr>
        </p:pic>
        <p:grpSp>
          <p:nvGrpSpPr>
            <p:cNvPr id="19" name="Group 18"/>
            <p:cNvGrpSpPr/>
            <p:nvPr/>
          </p:nvGrpSpPr>
          <p:grpSpPr>
            <a:xfrm>
              <a:off x="475167" y="5489649"/>
              <a:ext cx="3909670" cy="1050386"/>
              <a:chOff x="475167" y="5405243"/>
              <a:chExt cx="3909670" cy="1050386"/>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951" t="958" b="74131"/>
              <a:stretch/>
            </p:blipFill>
            <p:spPr>
              <a:xfrm>
                <a:off x="792966" y="5405243"/>
                <a:ext cx="3591871" cy="812657"/>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30446" r="91683" b="53661"/>
              <a:stretch/>
            </p:blipFill>
            <p:spPr>
              <a:xfrm>
                <a:off x="475167" y="5937193"/>
                <a:ext cx="321043" cy="518436"/>
              </a:xfrm>
              <a:prstGeom prst="rect">
                <a:avLst/>
              </a:prstGeom>
            </p:spPr>
          </p:pic>
        </p:grpSp>
      </p:grpSp>
      <p:sp>
        <p:nvSpPr>
          <p:cNvPr id="23" name="Rectangle 22"/>
          <p:cNvSpPr/>
          <p:nvPr/>
        </p:nvSpPr>
        <p:spPr>
          <a:xfrm>
            <a:off x="1792654" y="1062582"/>
            <a:ext cx="3018775" cy="369332"/>
          </a:xfrm>
          <a:prstGeom prst="rect">
            <a:avLst/>
          </a:prstGeom>
        </p:spPr>
        <p:txBody>
          <a:bodyPr wrap="none">
            <a:spAutoFit/>
          </a:bodyPr>
          <a:lstStyle/>
          <a:p>
            <a:pPr algn="just"/>
            <a:r>
              <a:rPr lang="en-US" b="1" dirty="0">
                <a:solidFill>
                  <a:srgbClr val="008F00"/>
                </a:solidFill>
                <a:latin typeface="Arial" panose="020B0604020202020204" pitchFamily="34" charset="0"/>
                <a:ea typeface="Avenir Next Condensed" charset="0"/>
                <a:cs typeface="Arial" panose="020B0604020202020204" pitchFamily="34" charset="0"/>
              </a:rPr>
              <a:t>Russell–Silver Syndrome </a:t>
            </a:r>
          </a:p>
        </p:txBody>
      </p:sp>
      <p:sp>
        <p:nvSpPr>
          <p:cNvPr id="24" name="TextBox 23"/>
          <p:cNvSpPr txBox="1"/>
          <p:nvPr/>
        </p:nvSpPr>
        <p:spPr>
          <a:xfrm>
            <a:off x="2986530" y="2119576"/>
            <a:ext cx="497252" cy="261610"/>
          </a:xfrm>
          <a:prstGeom prst="rect">
            <a:avLst/>
          </a:prstGeom>
          <a:noFill/>
        </p:spPr>
        <p:txBody>
          <a:bodyPr wrap="none" rtlCol="0">
            <a:spAutoFit/>
          </a:bodyPr>
          <a:lstStyle/>
          <a:p>
            <a:r>
              <a:rPr lang="es-ES_tradnl" sz="1100">
                <a:latin typeface="Arial" charset="0"/>
                <a:ea typeface="Arial" charset="0"/>
                <a:cs typeface="Arial" charset="0"/>
              </a:rPr>
              <a:t>IGF2</a:t>
            </a:r>
          </a:p>
        </p:txBody>
      </p:sp>
      <p:sp>
        <p:nvSpPr>
          <p:cNvPr id="26" name="TextBox 25"/>
          <p:cNvSpPr txBox="1"/>
          <p:nvPr/>
        </p:nvSpPr>
        <p:spPr>
          <a:xfrm>
            <a:off x="3076657" y="3133414"/>
            <a:ext cx="497252" cy="261610"/>
          </a:xfrm>
          <a:prstGeom prst="rect">
            <a:avLst/>
          </a:prstGeom>
          <a:noFill/>
        </p:spPr>
        <p:txBody>
          <a:bodyPr wrap="none" rtlCol="0">
            <a:spAutoFit/>
          </a:bodyPr>
          <a:lstStyle/>
          <a:p>
            <a:r>
              <a:rPr lang="es-ES_tradnl" sz="1100">
                <a:latin typeface="Arial" charset="0"/>
                <a:ea typeface="Arial" charset="0"/>
                <a:cs typeface="Arial" charset="0"/>
              </a:rPr>
              <a:t>IGF2</a:t>
            </a:r>
          </a:p>
        </p:txBody>
      </p:sp>
      <p:grpSp>
        <p:nvGrpSpPr>
          <p:cNvPr id="2" name="Group 1">
            <a:extLst>
              <a:ext uri="{FF2B5EF4-FFF2-40B4-BE49-F238E27FC236}">
                <a16:creationId xmlns:a16="http://schemas.microsoft.com/office/drawing/2014/main" id="{194E75A1-2A4A-4242-9A5F-690F94A812C3}"/>
              </a:ext>
            </a:extLst>
          </p:cNvPr>
          <p:cNvGrpSpPr/>
          <p:nvPr/>
        </p:nvGrpSpPr>
        <p:grpSpPr>
          <a:xfrm>
            <a:off x="1750399" y="4119375"/>
            <a:ext cx="9035933" cy="2559572"/>
            <a:chOff x="226398" y="4119374"/>
            <a:chExt cx="9035933" cy="2559572"/>
          </a:xfrm>
        </p:grpSpPr>
        <p:grpSp>
          <p:nvGrpSpPr>
            <p:cNvPr id="21" name="Group 20"/>
            <p:cNvGrpSpPr/>
            <p:nvPr/>
          </p:nvGrpSpPr>
          <p:grpSpPr>
            <a:xfrm>
              <a:off x="1013890" y="4160831"/>
              <a:ext cx="8248441" cy="2518115"/>
              <a:chOff x="526263" y="970671"/>
              <a:chExt cx="8248441" cy="251811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0380" b="39864"/>
              <a:stretch/>
            </p:blipFill>
            <p:spPr>
              <a:xfrm>
                <a:off x="526263" y="2518115"/>
                <a:ext cx="3860177" cy="97067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294" t="30020" b="39864"/>
              <a:stretch/>
            </p:blipFill>
            <p:spPr>
              <a:xfrm>
                <a:off x="846405" y="1535721"/>
                <a:ext cx="3540035" cy="98239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91707" b="69620"/>
              <a:stretch/>
            </p:blipFill>
            <p:spPr>
              <a:xfrm>
                <a:off x="526263" y="1020669"/>
                <a:ext cx="320141" cy="99101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32045" r="12076"/>
              <a:stretch/>
            </p:blipFill>
            <p:spPr>
              <a:xfrm>
                <a:off x="5234668" y="970671"/>
                <a:ext cx="1534113" cy="2518115"/>
              </a:xfrm>
              <a:prstGeom prst="rect">
                <a:avLst/>
              </a:prstGeom>
            </p:spPr>
          </p:pic>
          <p:sp>
            <p:nvSpPr>
              <p:cNvPr id="14" name="Rectangle 13"/>
              <p:cNvSpPr/>
              <p:nvPr/>
            </p:nvSpPr>
            <p:spPr>
              <a:xfrm>
                <a:off x="6878306" y="3227685"/>
                <a:ext cx="1896398" cy="246221"/>
              </a:xfrm>
              <a:prstGeom prst="rect">
                <a:avLst/>
              </a:prstGeom>
            </p:spPr>
            <p:txBody>
              <a:bodyPr wrap="square">
                <a:spAutoFit/>
              </a:bodyPr>
              <a:lstStyle/>
              <a:p>
                <a:r>
                  <a:rPr lang="es-ES_tradnl" sz="1000" dirty="0">
                    <a:latin typeface="Avenir Next Condensed" charset="0"/>
                    <a:ea typeface="Avenir Next Condensed" charset="0"/>
                    <a:cs typeface="Avenir Next Condensed" charset="0"/>
                  </a:rPr>
                  <a:t>http://</a:t>
                </a:r>
                <a:r>
                  <a:rPr lang="es-ES_tradnl" sz="1000" dirty="0" err="1">
                    <a:latin typeface="Avenir Next Condensed" charset="0"/>
                    <a:ea typeface="Avenir Next Condensed" charset="0"/>
                    <a:cs typeface="Avenir Next Condensed" charset="0"/>
                  </a:rPr>
                  <a:t>www.mybwsbaby.com</a:t>
                </a:r>
                <a:r>
                  <a:rPr lang="es-ES_tradnl" sz="1000" dirty="0">
                    <a:latin typeface="Avenir Next Condensed" charset="0"/>
                    <a:ea typeface="Avenir Next Condensed" charset="0"/>
                    <a:cs typeface="Avenir Next Condensed" charset="0"/>
                  </a:rPr>
                  <a:t>/</a:t>
                </a:r>
              </a:p>
            </p:txBody>
          </p:sp>
        </p:grpSp>
        <p:sp>
          <p:nvSpPr>
            <p:cNvPr id="22" name="Rectangle 21"/>
            <p:cNvSpPr/>
            <p:nvPr/>
          </p:nvSpPr>
          <p:spPr>
            <a:xfrm>
              <a:off x="226398" y="4119374"/>
              <a:ext cx="3875933" cy="369332"/>
            </a:xfrm>
            <a:prstGeom prst="rect">
              <a:avLst/>
            </a:prstGeom>
          </p:spPr>
          <p:txBody>
            <a:bodyPr wrap="none">
              <a:spAutoFit/>
            </a:bodyPr>
            <a:lstStyle/>
            <a:p>
              <a:pPr algn="just"/>
              <a:r>
                <a:rPr lang="en-US" b="1" dirty="0">
                  <a:solidFill>
                    <a:srgbClr val="008F00"/>
                  </a:solidFill>
                  <a:latin typeface="Arial" panose="020B0604020202020204" pitchFamily="34" charset="0"/>
                  <a:ea typeface="Avenir Next Condensed" charset="0"/>
                  <a:cs typeface="Arial" panose="020B0604020202020204" pitchFamily="34" charset="0"/>
                </a:rPr>
                <a:t>Beckwith–</a:t>
              </a:r>
              <a:r>
                <a:rPr lang="en-US" b="1" dirty="0" err="1">
                  <a:solidFill>
                    <a:srgbClr val="008F00"/>
                  </a:solidFill>
                  <a:latin typeface="Arial" panose="020B0604020202020204" pitchFamily="34" charset="0"/>
                  <a:ea typeface="Avenir Next Condensed" charset="0"/>
                  <a:cs typeface="Arial" panose="020B0604020202020204" pitchFamily="34" charset="0"/>
                </a:rPr>
                <a:t>Wiedemann</a:t>
              </a:r>
              <a:r>
                <a:rPr lang="en-US" b="1" dirty="0">
                  <a:solidFill>
                    <a:srgbClr val="008F00"/>
                  </a:solidFill>
                  <a:latin typeface="Arial" panose="020B0604020202020204" pitchFamily="34" charset="0"/>
                  <a:ea typeface="Avenir Next Condensed" charset="0"/>
                  <a:cs typeface="Arial" panose="020B0604020202020204" pitchFamily="34" charset="0"/>
                </a:rPr>
                <a:t> Syndrome </a:t>
              </a:r>
            </a:p>
          </p:txBody>
        </p:sp>
        <p:sp>
          <p:nvSpPr>
            <p:cNvPr id="25" name="TextBox 24"/>
            <p:cNvSpPr txBox="1"/>
            <p:nvPr/>
          </p:nvSpPr>
          <p:spPr>
            <a:xfrm>
              <a:off x="3305987" y="4834271"/>
              <a:ext cx="444352" cy="261610"/>
            </a:xfrm>
            <a:prstGeom prst="rect">
              <a:avLst/>
            </a:prstGeom>
            <a:noFill/>
          </p:spPr>
          <p:txBody>
            <a:bodyPr wrap="none" rtlCol="0">
              <a:spAutoFit/>
            </a:bodyPr>
            <a:lstStyle/>
            <a:p>
              <a:r>
                <a:rPr lang="es-ES_tradnl" sz="1100" dirty="0">
                  <a:latin typeface="Arial" charset="0"/>
                  <a:ea typeface="Arial" charset="0"/>
                  <a:cs typeface="Arial" charset="0"/>
                </a:rPr>
                <a:t>H19</a:t>
              </a:r>
            </a:p>
          </p:txBody>
        </p:sp>
        <p:sp>
          <p:nvSpPr>
            <p:cNvPr id="27" name="TextBox 26"/>
            <p:cNvSpPr txBox="1"/>
            <p:nvPr/>
          </p:nvSpPr>
          <p:spPr>
            <a:xfrm>
              <a:off x="3305987" y="5810926"/>
              <a:ext cx="444352" cy="261610"/>
            </a:xfrm>
            <a:prstGeom prst="rect">
              <a:avLst/>
            </a:prstGeom>
            <a:noFill/>
          </p:spPr>
          <p:txBody>
            <a:bodyPr wrap="none" rtlCol="0">
              <a:spAutoFit/>
            </a:bodyPr>
            <a:lstStyle/>
            <a:p>
              <a:r>
                <a:rPr lang="es-ES_tradnl" sz="1100" dirty="0">
                  <a:latin typeface="Arial" charset="0"/>
                  <a:ea typeface="Arial" charset="0"/>
                  <a:cs typeface="Arial" charset="0"/>
                </a:rPr>
                <a:t>H19</a:t>
              </a:r>
            </a:p>
          </p:txBody>
        </p:sp>
      </p:grpSp>
      <p:sp>
        <p:nvSpPr>
          <p:cNvPr id="28" name="Rectangle 27">
            <a:extLst>
              <a:ext uri="{FF2B5EF4-FFF2-40B4-BE49-F238E27FC236}">
                <a16:creationId xmlns:a16="http://schemas.microsoft.com/office/drawing/2014/main" id="{6D94B95B-D182-7B48-974F-BDD50CB553BC}"/>
              </a:ext>
            </a:extLst>
          </p:cNvPr>
          <p:cNvSpPr/>
          <p:nvPr/>
        </p:nvSpPr>
        <p:spPr>
          <a:xfrm>
            <a:off x="5434895" y="132541"/>
            <a:ext cx="1685077"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Imprinting</a:t>
            </a:r>
            <a:endParaRPr lang="es-ES" sz="2400" b="1" dirty="0">
              <a:latin typeface="Arial" panose="020B0604020202020204" pitchFamily="34" charset="0"/>
              <a:ea typeface="Helvetica Neue" charset="0"/>
              <a:cs typeface="Arial" panose="020B0604020202020204" pitchFamily="34" charset="0"/>
            </a:endParaRPr>
          </a:p>
        </p:txBody>
      </p:sp>
      <p:sp>
        <p:nvSpPr>
          <p:cNvPr id="29" name="Rectangle 28">
            <a:extLst>
              <a:ext uri="{FF2B5EF4-FFF2-40B4-BE49-F238E27FC236}">
                <a16:creationId xmlns:a16="http://schemas.microsoft.com/office/drawing/2014/main" id="{E837E412-0359-DD43-A05D-A353D725152C}"/>
              </a:ext>
            </a:extLst>
          </p:cNvPr>
          <p:cNvSpPr/>
          <p:nvPr/>
        </p:nvSpPr>
        <p:spPr>
          <a:xfrm>
            <a:off x="1524000" y="163579"/>
            <a:ext cx="3820160"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Arial" panose="020B0604020202020204" pitchFamily="34" charset="0"/>
                <a:ea typeface="Helvetica Neue" charset="0"/>
                <a:cs typeface="Arial" panose="020B0604020202020204" pitchFamily="34" charset="0"/>
              </a:rPr>
              <a:t>DNA METHYLATION ROLES</a:t>
            </a:r>
          </a:p>
        </p:txBody>
      </p:sp>
      <p:pic>
        <p:nvPicPr>
          <p:cNvPr id="4" name="Imagen 3">
            <a:extLst>
              <a:ext uri="{FF2B5EF4-FFF2-40B4-BE49-F238E27FC236}">
                <a16:creationId xmlns:a16="http://schemas.microsoft.com/office/drawing/2014/main" id="{5EDE06F3-9818-7E60-8759-790913036D4B}"/>
              </a:ext>
            </a:extLst>
          </p:cNvPr>
          <p:cNvPicPr>
            <a:picLocks/>
          </p:cNvPicPr>
          <p:nvPr/>
        </p:nvPicPr>
        <p:blipFill>
          <a:blip r:embed="rId6"/>
          <a:stretch>
            <a:fillRect/>
          </a:stretch>
        </p:blipFill>
        <p:spPr>
          <a:xfrm>
            <a:off x="-1" y="6777913"/>
            <a:ext cx="12192000" cy="80087"/>
          </a:xfrm>
          <a:prstGeom prst="rect">
            <a:avLst/>
          </a:prstGeom>
        </p:spPr>
      </p:pic>
      <p:pic>
        <p:nvPicPr>
          <p:cNvPr id="6" name="Imagen 5">
            <a:extLst>
              <a:ext uri="{FF2B5EF4-FFF2-40B4-BE49-F238E27FC236}">
                <a16:creationId xmlns:a16="http://schemas.microsoft.com/office/drawing/2014/main" id="{0B149A86-7142-D6E9-FA37-C3F31DC7B665}"/>
              </a:ext>
            </a:extLst>
          </p:cNvPr>
          <p:cNvPicPr>
            <a:picLocks/>
          </p:cNvPicPr>
          <p:nvPr/>
        </p:nvPicPr>
        <p:blipFill>
          <a:blip r:embed="rId6"/>
          <a:stretch>
            <a:fillRect/>
          </a:stretch>
        </p:blipFill>
        <p:spPr>
          <a:xfrm>
            <a:off x="0" y="0"/>
            <a:ext cx="12192000" cy="72000"/>
          </a:xfrm>
          <a:prstGeom prst="rect">
            <a:avLst/>
          </a:prstGeom>
        </p:spPr>
      </p:pic>
      <p:pic>
        <p:nvPicPr>
          <p:cNvPr id="8" name="Imagen 7">
            <a:extLst>
              <a:ext uri="{FF2B5EF4-FFF2-40B4-BE49-F238E27FC236}">
                <a16:creationId xmlns:a16="http://schemas.microsoft.com/office/drawing/2014/main" id="{B0162B34-4755-6D29-06B7-65F76C9E48BF}"/>
              </a:ext>
            </a:extLst>
          </p:cNvPr>
          <p:cNvPicPr>
            <a:picLocks/>
          </p:cNvPicPr>
          <p:nvPr/>
        </p:nvPicPr>
        <p:blipFill>
          <a:blip r:embed="rId6"/>
          <a:stretch>
            <a:fillRect/>
          </a:stretch>
        </p:blipFill>
        <p:spPr>
          <a:xfrm flipV="1">
            <a:off x="613076" y="871774"/>
            <a:ext cx="4984595" cy="36000"/>
          </a:xfrm>
          <a:prstGeom prst="rect">
            <a:avLst/>
          </a:prstGeom>
        </p:spPr>
      </p:pic>
      <p:pic>
        <p:nvPicPr>
          <p:cNvPr id="9" name="Imagen 8">
            <a:extLst>
              <a:ext uri="{FF2B5EF4-FFF2-40B4-BE49-F238E27FC236}">
                <a16:creationId xmlns:a16="http://schemas.microsoft.com/office/drawing/2014/main" id="{8970A464-3CF1-2E94-C8A6-3B134859AB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1948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3467616"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Chromatin</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accesibility</a:t>
            </a:r>
            <a:endParaRPr lang="es-E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grpSp>
        <p:nvGrpSpPr>
          <p:cNvPr id="21" name="Group 20">
            <a:extLst>
              <a:ext uri="{FF2B5EF4-FFF2-40B4-BE49-F238E27FC236}">
                <a16:creationId xmlns:a16="http://schemas.microsoft.com/office/drawing/2014/main" id="{239BB26B-1150-825D-4C16-6E363203E3DB}"/>
              </a:ext>
            </a:extLst>
          </p:cNvPr>
          <p:cNvGrpSpPr/>
          <p:nvPr/>
        </p:nvGrpSpPr>
        <p:grpSpPr>
          <a:xfrm>
            <a:off x="481748" y="1923691"/>
            <a:ext cx="11268974" cy="2875649"/>
            <a:chOff x="923026" y="1492370"/>
            <a:chExt cx="11268974" cy="2875649"/>
          </a:xfrm>
        </p:grpSpPr>
        <p:pic>
          <p:nvPicPr>
            <p:cNvPr id="19" name="Picture 18" descr="A picture containing text&#10;&#10;Description automatically generated">
              <a:extLst>
                <a:ext uri="{FF2B5EF4-FFF2-40B4-BE49-F238E27FC236}">
                  <a16:creationId xmlns:a16="http://schemas.microsoft.com/office/drawing/2014/main" id="{FEE0EFB1-92F6-9B12-D88D-FFC3F07654F2}"/>
                </a:ext>
              </a:extLst>
            </p:cNvPr>
            <p:cNvPicPr>
              <a:picLocks noChangeAspect="1"/>
            </p:cNvPicPr>
            <p:nvPr/>
          </p:nvPicPr>
          <p:blipFill rotWithShape="1">
            <a:blip r:embed="rId4">
              <a:extLst>
                <a:ext uri="{28A0092B-C50C-407E-A947-70E740481C1C}">
                  <a14:useLocalDpi xmlns:a14="http://schemas.microsoft.com/office/drawing/2010/main" val="0"/>
                </a:ext>
              </a:extLst>
            </a:blip>
            <a:srcRect l="5507" r="4575"/>
            <a:stretch/>
          </p:blipFill>
          <p:spPr>
            <a:xfrm>
              <a:off x="923026" y="1707548"/>
              <a:ext cx="11268973" cy="2660471"/>
            </a:xfrm>
            <a:prstGeom prst="rect">
              <a:avLst/>
            </a:prstGeom>
          </p:spPr>
        </p:pic>
        <p:sp>
          <p:nvSpPr>
            <p:cNvPr id="20" name="Rectangle 19">
              <a:extLst>
                <a:ext uri="{FF2B5EF4-FFF2-40B4-BE49-F238E27FC236}">
                  <a16:creationId xmlns:a16="http://schemas.microsoft.com/office/drawing/2014/main" id="{BB1071AC-EEDF-7BF7-BDAA-7EB8A13C554D}"/>
                </a:ext>
              </a:extLst>
            </p:cNvPr>
            <p:cNvSpPr/>
            <p:nvPr/>
          </p:nvSpPr>
          <p:spPr>
            <a:xfrm>
              <a:off x="10593238" y="1492370"/>
              <a:ext cx="1598762" cy="1573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6031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1484702"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Histones</a:t>
            </a:r>
            <a:endParaRPr lang="es-E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15" name="Picture 14" descr="A screenshot of a video game&#10;&#10;Description automatically generated with medium confidence">
            <a:extLst>
              <a:ext uri="{FF2B5EF4-FFF2-40B4-BE49-F238E27FC236}">
                <a16:creationId xmlns:a16="http://schemas.microsoft.com/office/drawing/2014/main" id="{F56C8519-81A0-7BE1-093C-D1BF2D7E3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24" y="1707548"/>
            <a:ext cx="6992074" cy="4165199"/>
          </a:xfrm>
          <a:prstGeom prst="rect">
            <a:avLst/>
          </a:prstGeom>
        </p:spPr>
      </p:pic>
      <p:pic>
        <p:nvPicPr>
          <p:cNvPr id="17" name="Graphic 16">
            <a:extLst>
              <a:ext uri="{FF2B5EF4-FFF2-40B4-BE49-F238E27FC236}">
                <a16:creationId xmlns:a16="http://schemas.microsoft.com/office/drawing/2014/main" id="{E79D2CDC-045F-4792-26E6-E9FE3C90DEA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5641"/>
          <a:stretch/>
        </p:blipFill>
        <p:spPr>
          <a:xfrm>
            <a:off x="7870086" y="834664"/>
            <a:ext cx="3114176" cy="5910966"/>
          </a:xfrm>
          <a:prstGeom prst="rect">
            <a:avLst/>
          </a:prstGeom>
        </p:spPr>
      </p:pic>
    </p:spTree>
    <p:extLst>
      <p:ext uri="{BB962C8B-B14F-4D97-AF65-F5344CB8AC3E}">
        <p14:creationId xmlns:p14="http://schemas.microsoft.com/office/powerpoint/2010/main" val="53570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3568606"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Histones modifications</a:t>
            </a:r>
            <a:endParaRPr lang="en-U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52B9DC0E-F940-3ECB-D99E-89E7F5645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104" y="3968136"/>
            <a:ext cx="10352286" cy="2501346"/>
          </a:xfrm>
          <a:prstGeom prst="rect">
            <a:avLst/>
          </a:prstGeom>
        </p:spPr>
      </p:pic>
      <p:pic>
        <p:nvPicPr>
          <p:cNvPr id="8" name="Graphic 7">
            <a:extLst>
              <a:ext uri="{FF2B5EF4-FFF2-40B4-BE49-F238E27FC236}">
                <a16:creationId xmlns:a16="http://schemas.microsoft.com/office/drawing/2014/main" id="{AA8798EF-EAAE-A51D-7E73-4E581C98880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2667"/>
          <a:stretch/>
        </p:blipFill>
        <p:spPr>
          <a:xfrm>
            <a:off x="3593594" y="1031125"/>
            <a:ext cx="4679138" cy="2813660"/>
          </a:xfrm>
          <a:prstGeom prst="rect">
            <a:avLst/>
          </a:prstGeom>
        </p:spPr>
      </p:pic>
      <p:sp>
        <p:nvSpPr>
          <p:cNvPr id="9" name="Rectangle 8">
            <a:extLst>
              <a:ext uri="{FF2B5EF4-FFF2-40B4-BE49-F238E27FC236}">
                <a16:creationId xmlns:a16="http://schemas.microsoft.com/office/drawing/2014/main" id="{D2C3F01B-0BD2-174C-401E-1BB0F07FAE0A}"/>
              </a:ext>
            </a:extLst>
          </p:cNvPr>
          <p:cNvSpPr/>
          <p:nvPr/>
        </p:nvSpPr>
        <p:spPr>
          <a:xfrm>
            <a:off x="4114800" y="1250830"/>
            <a:ext cx="500332" cy="33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80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l="8074" t="20660" r="13216" b="24805"/>
          <a:stretch/>
        </p:blipFill>
        <p:spPr>
          <a:xfrm>
            <a:off x="1092981" y="1159273"/>
            <a:ext cx="10006035" cy="5115697"/>
          </a:xfrm>
          <a:prstGeom prst="rect">
            <a:avLst/>
          </a:prstGeom>
        </p:spPr>
      </p:pic>
    </p:spTree>
    <p:extLst>
      <p:ext uri="{BB962C8B-B14F-4D97-AF65-F5344CB8AC3E}">
        <p14:creationId xmlns:p14="http://schemas.microsoft.com/office/powerpoint/2010/main" val="2339128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3568606"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Histones modifications</a:t>
            </a:r>
            <a:endParaRPr lang="en-U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2050" name="Picture 2" descr="Some of the key histone modifications influencing gene expression. On the left is a representation of closed chromatin, in which the DNA is inaccessible to the transcriptional machinery and transcription is therefore repressed. Modifications to specific histone residues such as the addition of an acetyl group to a lysine residue (via a histone acetyl transferase, or HAT) lead to unfolding of the chromatin (as shown on the right hand side of the figure), which in turn allows the transcriptional machinery to access the DNA, resulting in transcriptional activation. Conversely, removal of this acetyl moiety (through a histone deacetylase, or HDAC) alters the histone configuration, once more returning the chromatin to the closed form. In the case of histone methylation, the effect on chromatin conformation depends on the specific lysine residue being methylated (as shown). ">
            <a:extLst>
              <a:ext uri="{FF2B5EF4-FFF2-40B4-BE49-F238E27FC236}">
                <a16:creationId xmlns:a16="http://schemas.microsoft.com/office/drawing/2014/main" id="{BBDDB6C9-62EC-13FA-E2D9-C3A53D287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787" y="1258361"/>
            <a:ext cx="7694523" cy="5313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B1EB6C-B67A-AB84-75AE-2E3DBCDC01E1}"/>
              </a:ext>
            </a:extLst>
          </p:cNvPr>
          <p:cNvSpPr txBox="1"/>
          <p:nvPr/>
        </p:nvSpPr>
        <p:spPr>
          <a:xfrm>
            <a:off x="9137529" y="6409294"/>
            <a:ext cx="2939451" cy="276999"/>
          </a:xfrm>
          <a:prstGeom prst="rect">
            <a:avLst/>
          </a:prstGeom>
          <a:noFill/>
        </p:spPr>
        <p:txBody>
          <a:bodyPr wrap="square">
            <a:spAutoFit/>
          </a:bodyPr>
          <a:lstStyle/>
          <a:p>
            <a:r>
              <a:rPr lang="en-US" sz="1200" b="0" i="0" dirty="0">
                <a:solidFill>
                  <a:srgbClr val="555555"/>
                </a:solidFill>
                <a:effectLst/>
                <a:latin typeface="Roboto" panose="02000000000000000000" pitchFamily="2" charset="0"/>
              </a:rPr>
              <a:t>DOI:</a:t>
            </a:r>
            <a:r>
              <a:rPr lang="en-US" sz="1200" b="0" i="0" u="sng" dirty="0">
                <a:effectLst/>
                <a:latin typeface="Roboto" panose="02000000000000000000" pitchFamily="2" charset="0"/>
                <a:hlinkClick r:id="rId5"/>
              </a:rPr>
              <a:t>10.3390/nu6104273</a:t>
            </a:r>
            <a:endParaRPr lang="en-US" sz="1200" dirty="0"/>
          </a:p>
        </p:txBody>
      </p:sp>
    </p:spTree>
    <p:extLst>
      <p:ext uri="{BB962C8B-B14F-4D97-AF65-F5344CB8AC3E}">
        <p14:creationId xmlns:p14="http://schemas.microsoft.com/office/powerpoint/2010/main" val="3903745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2286203"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Multiple levels</a:t>
            </a:r>
            <a:endParaRPr lang="en-U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6" name="TextBox 5">
            <a:extLst>
              <a:ext uri="{FF2B5EF4-FFF2-40B4-BE49-F238E27FC236}">
                <a16:creationId xmlns:a16="http://schemas.microsoft.com/office/drawing/2014/main" id="{4DB1EB6C-B67A-AB84-75AE-2E3DBCDC01E1}"/>
              </a:ext>
            </a:extLst>
          </p:cNvPr>
          <p:cNvSpPr txBox="1"/>
          <p:nvPr/>
        </p:nvSpPr>
        <p:spPr>
          <a:xfrm>
            <a:off x="9514536" y="6435029"/>
            <a:ext cx="2939451" cy="276999"/>
          </a:xfrm>
          <a:prstGeom prst="rect">
            <a:avLst/>
          </a:prstGeom>
          <a:noFill/>
        </p:spPr>
        <p:txBody>
          <a:bodyPr wrap="square">
            <a:spAutoFit/>
          </a:bodyPr>
          <a:lstStyle/>
          <a:p>
            <a:r>
              <a:rPr lang="en-US" sz="1200" b="0" i="0" dirty="0">
                <a:solidFill>
                  <a:srgbClr val="555555"/>
                </a:solidFill>
                <a:effectLst/>
                <a:latin typeface="Roboto" panose="02000000000000000000" pitchFamily="2" charset="0"/>
              </a:rPr>
              <a:t>DOI:</a:t>
            </a:r>
            <a:r>
              <a:rPr lang="en-US" sz="1200" b="0" i="0" u="sng" dirty="0">
                <a:effectLst/>
                <a:latin typeface="Roboto" panose="02000000000000000000" pitchFamily="2" charset="0"/>
                <a:hlinkClick r:id="rId4"/>
              </a:rPr>
              <a:t>10.1517/17460441.2014.913020</a:t>
            </a:r>
            <a:endParaRPr lang="en-US" sz="1200" dirty="0"/>
          </a:p>
        </p:txBody>
      </p:sp>
      <p:pic>
        <p:nvPicPr>
          <p:cNvPr id="4098" name="Picture 2" descr="Epigenetic regulation of gene transcription. Three levels of epigenetic regulation of gene expression are displayed: DNA modification (upper panel), histone modification (middle panel) and non-coding RNA (lower panel). Transcriptionally active chromatin with an accessible gene promoter region is illustrated in the left panel. Transcriptionally inactive and packed chromatin, with a non-accessible gene promoter region, or blocked transcription, is depicted in the right panel. DNA modification comprises CpC methylation induced by DNA methyltransferases (DNMTs), resulting in gene inactivation. MethylCpG-binding proteins (MeBP) can recruit histone deacetylases (HDACs) to further silence chromatin. Histone modifications include acetylation (correlating with active transcription), methylation (correlating with inactive transcription) or phosphorylation. Heterochromatin protein 1 (HP1) can bind to methylated histone tails and recruit DNMTs for further gene silencing. Long non-coding RNAs (lncRNAs) are able to activate or inactivate gene transcription. lncRNAs can bind transcription factors (TF) and either recruit them to promoter sequences (left panel) or trap them to block gene transcription (1, right panel). lncRNAs can also recruit DNMTs (2, right panel) or Polycomb repressive complexes (PRC1/2) (3, right panel) to silence chromatin. ">
            <a:extLst>
              <a:ext uri="{FF2B5EF4-FFF2-40B4-BE49-F238E27FC236}">
                <a16:creationId xmlns:a16="http://schemas.microsoft.com/office/drawing/2014/main" id="{14D831F6-82A4-B43A-C0E3-AB2D5E664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9382" y="1038783"/>
            <a:ext cx="7410060" cy="561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651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6042" y="286123"/>
            <a:ext cx="3435749"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Cellular</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differentiation</a:t>
            </a:r>
            <a:endParaRPr lang="es-ES" sz="2400" b="1" dirty="0">
              <a:latin typeface="Arial" panose="020B0604020202020204" pitchFamily="34" charset="0"/>
              <a:ea typeface="Helvetica Neue" charset="0"/>
              <a:cs typeface="Arial" panose="020B0604020202020204" pitchFamily="34" charset="0"/>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9279" t="12773" r="19910" b="19530"/>
          <a:stretch/>
        </p:blipFill>
        <p:spPr>
          <a:xfrm>
            <a:off x="2164998" y="1103196"/>
            <a:ext cx="7847395" cy="5251564"/>
          </a:xfrm>
          <a:prstGeom prst="rect">
            <a:avLst/>
          </a:prstGeom>
        </p:spPr>
      </p:pic>
      <p:pic>
        <p:nvPicPr>
          <p:cNvPr id="2" name="Imagen 1">
            <a:extLst>
              <a:ext uri="{FF2B5EF4-FFF2-40B4-BE49-F238E27FC236}">
                <a16:creationId xmlns:a16="http://schemas.microsoft.com/office/drawing/2014/main" id="{7068E200-DD0C-E92B-20F1-92E715ECE9AE}"/>
              </a:ext>
            </a:extLst>
          </p:cNvPr>
          <p:cNvPicPr>
            <a:picLocks/>
          </p:cNvPicPr>
          <p:nvPr/>
        </p:nvPicPr>
        <p:blipFill>
          <a:blip r:embed="rId4"/>
          <a:stretch>
            <a:fillRect/>
          </a:stretch>
        </p:blipFill>
        <p:spPr>
          <a:xfrm>
            <a:off x="-1" y="6777913"/>
            <a:ext cx="12192000" cy="80087"/>
          </a:xfrm>
          <a:prstGeom prst="rect">
            <a:avLst/>
          </a:prstGeom>
        </p:spPr>
      </p:pic>
      <p:pic>
        <p:nvPicPr>
          <p:cNvPr id="3" name="Imagen 2">
            <a:extLst>
              <a:ext uri="{FF2B5EF4-FFF2-40B4-BE49-F238E27FC236}">
                <a16:creationId xmlns:a16="http://schemas.microsoft.com/office/drawing/2014/main" id="{82455222-4C99-3A1B-38DE-48AE4CAC1C03}"/>
              </a:ext>
            </a:extLst>
          </p:cNvPr>
          <p:cNvPicPr>
            <a:picLocks/>
          </p:cNvPicPr>
          <p:nvPr/>
        </p:nvPicPr>
        <p:blipFill>
          <a:blip r:embed="rId4"/>
          <a:stretch>
            <a:fillRect/>
          </a:stretch>
        </p:blipFill>
        <p:spPr>
          <a:xfrm>
            <a:off x="0" y="0"/>
            <a:ext cx="12192000" cy="72000"/>
          </a:xfrm>
          <a:prstGeom prst="rect">
            <a:avLst/>
          </a:prstGeom>
        </p:spPr>
      </p:pic>
      <p:pic>
        <p:nvPicPr>
          <p:cNvPr id="4" name="Imagen 3">
            <a:extLst>
              <a:ext uri="{FF2B5EF4-FFF2-40B4-BE49-F238E27FC236}">
                <a16:creationId xmlns:a16="http://schemas.microsoft.com/office/drawing/2014/main" id="{8452D4EE-0CA7-CE8E-5947-F7E5A8B96C2F}"/>
              </a:ext>
            </a:extLst>
          </p:cNvPr>
          <p:cNvPicPr>
            <a:picLocks/>
          </p:cNvPicPr>
          <p:nvPr/>
        </p:nvPicPr>
        <p:blipFill>
          <a:blip r:embed="rId4"/>
          <a:stretch>
            <a:fillRect/>
          </a:stretch>
        </p:blipFill>
        <p:spPr>
          <a:xfrm flipV="1">
            <a:off x="613076" y="871774"/>
            <a:ext cx="4984595" cy="36000"/>
          </a:xfrm>
          <a:prstGeom prst="rect">
            <a:avLst/>
          </a:prstGeom>
        </p:spPr>
      </p:pic>
      <p:pic>
        <p:nvPicPr>
          <p:cNvPr id="5" name="Imagen 4">
            <a:extLst>
              <a:ext uri="{FF2B5EF4-FFF2-40B4-BE49-F238E27FC236}">
                <a16:creationId xmlns:a16="http://schemas.microsoft.com/office/drawing/2014/main" id="{8DB50245-7579-E3E2-1686-BBF56B098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823814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9" y="1515807"/>
            <a:ext cx="5704112" cy="3582328"/>
          </a:xfrm>
          <a:prstGeom prst="rect">
            <a:avLst/>
          </a:prstGeom>
        </p:spPr>
      </p:pic>
      <p:sp>
        <p:nvSpPr>
          <p:cNvPr id="4" name="Rectangle 3"/>
          <p:cNvSpPr/>
          <p:nvPr/>
        </p:nvSpPr>
        <p:spPr>
          <a:xfrm>
            <a:off x="5294762" y="5098133"/>
            <a:ext cx="1692061" cy="400110"/>
          </a:xfrm>
          <a:prstGeom prst="rect">
            <a:avLst/>
          </a:prstGeom>
        </p:spPr>
        <p:txBody>
          <a:bodyPr wrap="square">
            <a:spAutoFit/>
          </a:bodyPr>
          <a:lstStyle/>
          <a:p>
            <a:r>
              <a:rPr lang="es-ES_tradnl" sz="1000" dirty="0" err="1">
                <a:latin typeface="Avenir Next Condensed" charset="0"/>
                <a:ea typeface="Avenir Next Condensed" charset="0"/>
                <a:cs typeface="Avenir Next Condensed" charset="0"/>
              </a:rPr>
              <a:t>Berdasco</a:t>
            </a:r>
            <a:r>
              <a:rPr lang="es-ES_tradnl" sz="1000" dirty="0">
                <a:latin typeface="Avenir Next Condensed" charset="0"/>
                <a:ea typeface="Avenir Next Condensed" charset="0"/>
                <a:cs typeface="Avenir Next Condensed" charset="0"/>
              </a:rPr>
              <a:t> and </a:t>
            </a:r>
            <a:r>
              <a:rPr lang="es-ES_tradnl" sz="1000" dirty="0" err="1">
                <a:latin typeface="Avenir Next Condensed" charset="0"/>
                <a:ea typeface="Avenir Next Condensed" charset="0"/>
                <a:cs typeface="Avenir Next Condensed" charset="0"/>
              </a:rPr>
              <a:t>Esteller</a:t>
            </a:r>
            <a:r>
              <a:rPr lang="es-ES_tradnl" sz="1000" dirty="0">
                <a:latin typeface="Avenir Next Condensed" charset="0"/>
                <a:ea typeface="Avenir Next Condensed" charset="0"/>
                <a:cs typeface="Avenir Next Condensed" charset="0"/>
              </a:rPr>
              <a:t>, 2011.</a:t>
            </a:r>
          </a:p>
          <a:p>
            <a:r>
              <a:rPr lang="es-ES_tradnl" sz="1000" dirty="0" err="1">
                <a:latin typeface="Avenir Next Condensed" charset="0"/>
                <a:ea typeface="Avenir Next Condensed" charset="0"/>
                <a:cs typeface="Avenir Next Condensed" charset="0"/>
              </a:rPr>
              <a:t>doi.org</a:t>
            </a:r>
            <a:r>
              <a:rPr lang="es-ES_tradnl" sz="1000" dirty="0">
                <a:latin typeface="Avenir Next Condensed" charset="0"/>
                <a:ea typeface="Avenir Next Condensed" charset="0"/>
                <a:cs typeface="Avenir Next Condensed" charset="0"/>
              </a:rPr>
              <a:t>/10.1186/scrt83</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0315" y="1561465"/>
            <a:ext cx="4118364" cy="3504727"/>
          </a:xfrm>
          <a:prstGeom prst="rect">
            <a:avLst/>
          </a:prstGeom>
        </p:spPr>
      </p:pic>
      <p:sp>
        <p:nvSpPr>
          <p:cNvPr id="10" name="Rectangle 9">
            <a:extLst>
              <a:ext uri="{FF2B5EF4-FFF2-40B4-BE49-F238E27FC236}">
                <a16:creationId xmlns:a16="http://schemas.microsoft.com/office/drawing/2014/main" id="{10D2D7F4-3FAA-B742-AC9F-85694B686C40}"/>
              </a:ext>
            </a:extLst>
          </p:cNvPr>
          <p:cNvSpPr/>
          <p:nvPr/>
        </p:nvSpPr>
        <p:spPr>
          <a:xfrm>
            <a:off x="613076" y="261795"/>
            <a:ext cx="3435749"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Cellular</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differentiation</a:t>
            </a:r>
            <a:endParaRPr lang="es-ES" sz="2400" b="1" dirty="0">
              <a:latin typeface="Arial" panose="020B0604020202020204" pitchFamily="34" charset="0"/>
              <a:ea typeface="Helvetica Neue" charset="0"/>
              <a:cs typeface="Arial" panose="020B0604020202020204" pitchFamily="34" charset="0"/>
            </a:endParaRPr>
          </a:p>
        </p:txBody>
      </p:sp>
      <p:pic>
        <p:nvPicPr>
          <p:cNvPr id="3" name="Imagen 2">
            <a:extLst>
              <a:ext uri="{FF2B5EF4-FFF2-40B4-BE49-F238E27FC236}">
                <a16:creationId xmlns:a16="http://schemas.microsoft.com/office/drawing/2014/main" id="{1B254B80-840B-0839-820A-AA70D9F937C6}"/>
              </a:ext>
            </a:extLst>
          </p:cNvPr>
          <p:cNvPicPr>
            <a:picLocks/>
          </p:cNvPicPr>
          <p:nvPr/>
        </p:nvPicPr>
        <p:blipFill>
          <a:blip r:embed="rId5"/>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D7A670FC-61CD-1D92-3284-3933509CE760}"/>
              </a:ext>
            </a:extLst>
          </p:cNvPr>
          <p:cNvPicPr>
            <a:picLocks/>
          </p:cNvPicPr>
          <p:nvPr/>
        </p:nvPicPr>
        <p:blipFill>
          <a:blip r:embed="rId5"/>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0D0CD361-20C4-9C03-A201-AD8393F9E8AD}"/>
              </a:ext>
            </a:extLst>
          </p:cNvPr>
          <p:cNvPicPr>
            <a:picLocks/>
          </p:cNvPicPr>
          <p:nvPr/>
        </p:nvPicPr>
        <p:blipFill>
          <a:blip r:embed="rId5"/>
          <a:stretch>
            <a:fillRect/>
          </a:stretch>
        </p:blipFill>
        <p:spPr>
          <a:xfrm flipV="1">
            <a:off x="613076" y="871774"/>
            <a:ext cx="4984595" cy="36000"/>
          </a:xfrm>
          <a:prstGeom prst="rect">
            <a:avLst/>
          </a:prstGeom>
        </p:spPr>
      </p:pic>
      <p:pic>
        <p:nvPicPr>
          <p:cNvPr id="9" name="Imagen 8">
            <a:extLst>
              <a:ext uri="{FF2B5EF4-FFF2-40B4-BE49-F238E27FC236}">
                <a16:creationId xmlns:a16="http://schemas.microsoft.com/office/drawing/2014/main" id="{98378077-211C-8E05-CD52-126011021F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28524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3076" y="332854"/>
            <a:ext cx="2663806"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Discordant</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twins</a:t>
            </a:r>
            <a:endParaRPr lang="es-ES" sz="2400" b="1" dirty="0">
              <a:latin typeface="Arial" panose="020B0604020202020204" pitchFamily="34" charset="0"/>
              <a:ea typeface="Helvetica Neue" charset="0"/>
              <a:cs typeface="Arial" panose="020B0604020202020204" pitchFamily="34" charset="0"/>
            </a:endParaRPr>
          </a:p>
        </p:txBody>
      </p:sp>
      <p:grpSp>
        <p:nvGrpSpPr>
          <p:cNvPr id="10" name="Group 9">
            <a:extLst>
              <a:ext uri="{FF2B5EF4-FFF2-40B4-BE49-F238E27FC236}">
                <a16:creationId xmlns:a16="http://schemas.microsoft.com/office/drawing/2014/main" id="{FC0ED570-C886-40AE-42D7-60C7631C0CEB}"/>
              </a:ext>
            </a:extLst>
          </p:cNvPr>
          <p:cNvGrpSpPr/>
          <p:nvPr/>
        </p:nvGrpSpPr>
        <p:grpSpPr>
          <a:xfrm>
            <a:off x="2950234" y="1423358"/>
            <a:ext cx="5710687" cy="4518781"/>
            <a:chOff x="3683540" y="1984444"/>
            <a:chExt cx="4334305" cy="3394951"/>
          </a:xfrm>
        </p:grpSpPr>
        <p:pic>
          <p:nvPicPr>
            <p:cNvPr id="7" name="Picture 6">
              <a:extLst>
                <a:ext uri="{FF2B5EF4-FFF2-40B4-BE49-F238E27FC236}">
                  <a16:creationId xmlns:a16="http://schemas.microsoft.com/office/drawing/2014/main" id="{96EFE10E-7A7F-EC4C-BD21-B65AC317A5F8}"/>
                </a:ext>
              </a:extLst>
            </p:cNvPr>
            <p:cNvPicPr>
              <a:picLocks noChangeAspect="1"/>
            </p:cNvPicPr>
            <p:nvPr/>
          </p:nvPicPr>
          <p:blipFill>
            <a:blip r:embed="rId2"/>
            <a:stretch>
              <a:fillRect/>
            </a:stretch>
          </p:blipFill>
          <p:spPr>
            <a:xfrm>
              <a:off x="3812360" y="2076585"/>
              <a:ext cx="4205485" cy="3302810"/>
            </a:xfrm>
            <a:prstGeom prst="rect">
              <a:avLst/>
            </a:prstGeom>
          </p:spPr>
        </p:pic>
        <p:sp>
          <p:nvSpPr>
            <p:cNvPr id="2" name="Rectangle 1"/>
            <p:cNvSpPr/>
            <p:nvPr/>
          </p:nvSpPr>
          <p:spPr>
            <a:xfrm>
              <a:off x="3683540" y="1984444"/>
              <a:ext cx="4334304" cy="16223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Imagen 2">
            <a:extLst>
              <a:ext uri="{FF2B5EF4-FFF2-40B4-BE49-F238E27FC236}">
                <a16:creationId xmlns:a16="http://schemas.microsoft.com/office/drawing/2014/main" id="{AE5B5E65-72A2-461C-E5D3-F217D1AA25CE}"/>
              </a:ext>
            </a:extLst>
          </p:cNvPr>
          <p:cNvPicPr>
            <a:picLocks/>
          </p:cNvPicPr>
          <p:nvPr/>
        </p:nvPicPr>
        <p:blipFill>
          <a:blip r:embed="rId3"/>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AFD4BA1E-A932-555D-A7D6-14C1C6509995}"/>
              </a:ext>
            </a:extLst>
          </p:cNvPr>
          <p:cNvPicPr>
            <a:picLocks/>
          </p:cNvPicPr>
          <p:nvPr/>
        </p:nvPicPr>
        <p:blipFill>
          <a:blip r:embed="rId3"/>
          <a:stretch>
            <a:fillRect/>
          </a:stretch>
        </p:blipFill>
        <p:spPr>
          <a:xfrm>
            <a:off x="0" y="0"/>
            <a:ext cx="12192000" cy="72000"/>
          </a:xfrm>
          <a:prstGeom prst="rect">
            <a:avLst/>
          </a:prstGeom>
        </p:spPr>
      </p:pic>
      <p:pic>
        <p:nvPicPr>
          <p:cNvPr id="8" name="Imagen 7">
            <a:extLst>
              <a:ext uri="{FF2B5EF4-FFF2-40B4-BE49-F238E27FC236}">
                <a16:creationId xmlns:a16="http://schemas.microsoft.com/office/drawing/2014/main" id="{3379EF60-5000-6C41-9EB0-7C6613380DB0}"/>
              </a:ext>
            </a:extLst>
          </p:cNvPr>
          <p:cNvPicPr>
            <a:picLocks/>
          </p:cNvPicPr>
          <p:nvPr/>
        </p:nvPicPr>
        <p:blipFill>
          <a:blip r:embed="rId3"/>
          <a:stretch>
            <a:fillRect/>
          </a:stretch>
        </p:blipFill>
        <p:spPr>
          <a:xfrm flipV="1">
            <a:off x="613076" y="871774"/>
            <a:ext cx="4984595" cy="36000"/>
          </a:xfrm>
          <a:prstGeom prst="rect">
            <a:avLst/>
          </a:prstGeom>
        </p:spPr>
      </p:pic>
      <p:pic>
        <p:nvPicPr>
          <p:cNvPr id="9" name="Imagen 8">
            <a:extLst>
              <a:ext uri="{FF2B5EF4-FFF2-40B4-BE49-F238E27FC236}">
                <a16:creationId xmlns:a16="http://schemas.microsoft.com/office/drawing/2014/main" id="{CDD65019-E2A7-B674-2591-C444B0DC2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875562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7265" y="802252"/>
            <a:ext cx="8134096" cy="6146390"/>
            <a:chOff x="603265" y="802252"/>
            <a:chExt cx="8134096" cy="614639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216" y="802252"/>
              <a:ext cx="3062683" cy="5512828"/>
            </a:xfrm>
            <a:prstGeom prst="rect">
              <a:avLst/>
            </a:prstGeom>
          </p:spPr>
        </p:pic>
        <p:sp>
          <p:nvSpPr>
            <p:cNvPr id="6" name="TextBox 5"/>
            <p:cNvSpPr txBox="1"/>
            <p:nvPr/>
          </p:nvSpPr>
          <p:spPr>
            <a:xfrm>
              <a:off x="7089153" y="6271533"/>
              <a:ext cx="1648208" cy="553998"/>
            </a:xfrm>
            <a:prstGeom prst="rect">
              <a:avLst/>
            </a:prstGeom>
            <a:noFill/>
          </p:spPr>
          <p:txBody>
            <a:bodyPr wrap="none" rtlCol="0">
              <a:spAutoFit/>
            </a:bodyPr>
            <a:lstStyle/>
            <a:p>
              <a:r>
                <a:rPr lang="es-ES_tradnl" sz="1000" dirty="0" err="1">
                  <a:latin typeface="Avenir Next Condensed" charset="0"/>
                  <a:ea typeface="Avenir Next Condensed" charset="0"/>
                  <a:cs typeface="Avenir Next Condensed" charset="0"/>
                </a:rPr>
                <a:t>Javierre</a:t>
              </a:r>
              <a:r>
                <a:rPr lang="es-ES_tradnl" sz="1000" dirty="0">
                  <a:latin typeface="Avenir Next Condensed" charset="0"/>
                  <a:ea typeface="Avenir Next Condensed" charset="0"/>
                  <a:cs typeface="Avenir Next Condensed" charset="0"/>
                </a:rPr>
                <a:t> et al., 2009</a:t>
              </a:r>
            </a:p>
            <a:p>
              <a:r>
                <a:rPr lang="es-ES_tradnl" sz="1000" dirty="0">
                  <a:latin typeface="Avenir Next Condensed" charset="0"/>
                  <a:ea typeface="Avenir Next Condensed" charset="0"/>
                  <a:cs typeface="Avenir Next Condensed" charset="0"/>
                </a:rPr>
                <a:t>d</a:t>
              </a:r>
              <a:r>
                <a:rPr lang="nb-NO" sz="1000" dirty="0">
                  <a:latin typeface="Avenir Next Condensed" charset="0"/>
                  <a:ea typeface="Avenir Next Condensed" charset="0"/>
                  <a:cs typeface="Avenir Next Condensed" charset="0"/>
                </a:rPr>
                <a:t>oi:10.1101/gr.100289.109 </a:t>
              </a:r>
            </a:p>
            <a:p>
              <a:endParaRPr lang="es-ES_tradnl" sz="1000" dirty="0">
                <a:latin typeface="Avenir Next Condensed" charset="0"/>
                <a:ea typeface="Avenir Next Condensed" charset="0"/>
                <a:cs typeface="Avenir Next Condensed"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65" y="3206398"/>
              <a:ext cx="3780473" cy="3339966"/>
            </a:xfrm>
            <a:prstGeom prst="rect">
              <a:avLst/>
            </a:prstGeom>
          </p:spPr>
        </p:pic>
        <p:sp>
          <p:nvSpPr>
            <p:cNvPr id="8" name="Rectangle 7"/>
            <p:cNvSpPr/>
            <p:nvPr/>
          </p:nvSpPr>
          <p:spPr>
            <a:xfrm>
              <a:off x="3107815" y="6548532"/>
              <a:ext cx="1773387" cy="400110"/>
            </a:xfrm>
            <a:prstGeom prst="rect">
              <a:avLst/>
            </a:prstGeom>
          </p:spPr>
          <p:txBody>
            <a:bodyPr wrap="square">
              <a:spAutoFit/>
            </a:bodyPr>
            <a:lstStyle/>
            <a:p>
              <a:r>
                <a:rPr lang="en-US" sz="1000" dirty="0" err="1">
                  <a:latin typeface="Avenir Next Condensed" charset="0"/>
                  <a:ea typeface="Avenir Next Condensed" charset="0"/>
                  <a:cs typeface="Avenir Next Condensed" charset="0"/>
                </a:rPr>
                <a:t>Kaminsky</a:t>
              </a:r>
              <a:r>
                <a:rPr lang="en-US" sz="1000" dirty="0">
                  <a:latin typeface="Avenir Next Condensed" charset="0"/>
                  <a:ea typeface="Avenir Next Condensed" charset="0"/>
                  <a:cs typeface="Avenir Next Condensed" charset="0"/>
                </a:rPr>
                <a:t>, ZA et al.,  </a:t>
              </a:r>
              <a:r>
                <a:rPr lang="de-DE" sz="1000" dirty="0">
                  <a:latin typeface="Avenir Next Condensed" charset="0"/>
                  <a:ea typeface="Avenir Next Condensed" charset="0"/>
                  <a:cs typeface="Avenir Next Condensed" charset="0"/>
                </a:rPr>
                <a:t>2009	</a:t>
              </a: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2266" y="917986"/>
            <a:ext cx="3476498" cy="1841409"/>
          </a:xfrm>
          <a:prstGeom prst="rect">
            <a:avLst/>
          </a:prstGeom>
        </p:spPr>
      </p:pic>
      <p:sp>
        <p:nvSpPr>
          <p:cNvPr id="12" name="TextBox 11"/>
          <p:cNvSpPr txBox="1"/>
          <p:nvPr/>
        </p:nvSpPr>
        <p:spPr>
          <a:xfrm>
            <a:off x="4631815" y="2637369"/>
            <a:ext cx="1104790" cy="246221"/>
          </a:xfrm>
          <a:prstGeom prst="rect">
            <a:avLst/>
          </a:prstGeom>
          <a:noFill/>
        </p:spPr>
        <p:txBody>
          <a:bodyPr wrap="none" rtlCol="0">
            <a:spAutoFit/>
          </a:bodyPr>
          <a:lstStyle/>
          <a:p>
            <a:r>
              <a:rPr lang="es-ES_tradnl" sz="1000">
                <a:latin typeface="Avenir Next Condensed" charset="0"/>
                <a:ea typeface="Avenir Next Condensed" charset="0"/>
                <a:cs typeface="Avenir Next Condensed" charset="0"/>
              </a:rPr>
              <a:t>Wong et al., 2005</a:t>
            </a:r>
          </a:p>
        </p:txBody>
      </p:sp>
      <p:pic>
        <p:nvPicPr>
          <p:cNvPr id="3" name="Imagen 2">
            <a:extLst>
              <a:ext uri="{FF2B5EF4-FFF2-40B4-BE49-F238E27FC236}">
                <a16:creationId xmlns:a16="http://schemas.microsoft.com/office/drawing/2014/main" id="{8D2846EB-2210-4263-6D04-F1D96679A4AB}"/>
              </a:ext>
            </a:extLst>
          </p:cNvPr>
          <p:cNvPicPr>
            <a:picLocks/>
          </p:cNvPicPr>
          <p:nvPr/>
        </p:nvPicPr>
        <p:blipFill>
          <a:blip r:embed="rId6"/>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6A21A0BF-3200-0B95-C776-4EF3395982B6}"/>
              </a:ext>
            </a:extLst>
          </p:cNvPr>
          <p:cNvPicPr>
            <a:picLocks/>
          </p:cNvPicPr>
          <p:nvPr/>
        </p:nvPicPr>
        <p:blipFill>
          <a:blip r:embed="rId6"/>
          <a:stretch>
            <a:fillRect/>
          </a:stretch>
        </p:blipFill>
        <p:spPr>
          <a:xfrm>
            <a:off x="0" y="0"/>
            <a:ext cx="12192000" cy="72000"/>
          </a:xfrm>
          <a:prstGeom prst="rect">
            <a:avLst/>
          </a:prstGeom>
        </p:spPr>
      </p:pic>
      <p:pic>
        <p:nvPicPr>
          <p:cNvPr id="9" name="Imagen 8">
            <a:extLst>
              <a:ext uri="{FF2B5EF4-FFF2-40B4-BE49-F238E27FC236}">
                <a16:creationId xmlns:a16="http://schemas.microsoft.com/office/drawing/2014/main" id="{8862A9C6-42AB-D4D2-76BE-CD4AFD6929A7}"/>
              </a:ext>
            </a:extLst>
          </p:cNvPr>
          <p:cNvPicPr>
            <a:picLocks/>
          </p:cNvPicPr>
          <p:nvPr/>
        </p:nvPicPr>
        <p:blipFill>
          <a:blip r:embed="rId6"/>
          <a:stretch>
            <a:fillRect/>
          </a:stretch>
        </p:blipFill>
        <p:spPr>
          <a:xfrm flipV="1">
            <a:off x="613076" y="871774"/>
            <a:ext cx="4984595" cy="36000"/>
          </a:xfrm>
          <a:prstGeom prst="rect">
            <a:avLst/>
          </a:prstGeom>
        </p:spPr>
      </p:pic>
      <p:pic>
        <p:nvPicPr>
          <p:cNvPr id="10" name="Imagen 9">
            <a:extLst>
              <a:ext uri="{FF2B5EF4-FFF2-40B4-BE49-F238E27FC236}">
                <a16:creationId xmlns:a16="http://schemas.microsoft.com/office/drawing/2014/main" id="{AE0B44FA-CE71-6DFC-3CC7-381B70013F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15" name="Rectangle 14">
            <a:extLst>
              <a:ext uri="{FF2B5EF4-FFF2-40B4-BE49-F238E27FC236}">
                <a16:creationId xmlns:a16="http://schemas.microsoft.com/office/drawing/2014/main" id="{760B3EF0-2781-0D62-260C-3DE4EE562F0A}"/>
              </a:ext>
            </a:extLst>
          </p:cNvPr>
          <p:cNvSpPr/>
          <p:nvPr/>
        </p:nvSpPr>
        <p:spPr>
          <a:xfrm>
            <a:off x="613076" y="332854"/>
            <a:ext cx="2663806" cy="461665"/>
          </a:xfrm>
          <a:prstGeom prst="rect">
            <a:avLst/>
          </a:prstGeom>
        </p:spPr>
        <p:txBody>
          <a:bodyPr wrap="none">
            <a:spAutoFit/>
          </a:bodyPr>
          <a:lstStyle/>
          <a:p>
            <a:r>
              <a:rPr lang="es-ES" sz="2400" b="1" dirty="0" err="1">
                <a:latin typeface="Arial" panose="020B0604020202020204" pitchFamily="34" charset="0"/>
                <a:ea typeface="Helvetica Neue" charset="0"/>
                <a:cs typeface="Arial" panose="020B0604020202020204" pitchFamily="34" charset="0"/>
              </a:rPr>
              <a:t>Discordant</a:t>
            </a:r>
            <a:r>
              <a:rPr lang="es-ES" sz="2400" b="1" dirty="0">
                <a:latin typeface="Arial" panose="020B0604020202020204" pitchFamily="34" charset="0"/>
                <a:ea typeface="Helvetica Neue" charset="0"/>
                <a:cs typeface="Arial" panose="020B0604020202020204" pitchFamily="34" charset="0"/>
              </a:rPr>
              <a:t> </a:t>
            </a:r>
            <a:r>
              <a:rPr lang="es-ES" sz="2400" b="1" dirty="0" err="1">
                <a:latin typeface="Arial" panose="020B0604020202020204" pitchFamily="34" charset="0"/>
                <a:ea typeface="Helvetica Neue" charset="0"/>
                <a:cs typeface="Arial" panose="020B0604020202020204" pitchFamily="34" charset="0"/>
              </a:rPr>
              <a:t>twins</a:t>
            </a:r>
            <a:endParaRPr lang="es-ES" sz="2400" b="1" dirty="0">
              <a:latin typeface="Arial" panose="020B0604020202020204" pitchFamily="34" charset="0"/>
              <a:ea typeface="Helvetica Neue" charset="0"/>
              <a:cs typeface="Arial" panose="020B0604020202020204" pitchFamily="34" charset="0"/>
            </a:endParaRPr>
          </a:p>
        </p:txBody>
      </p:sp>
    </p:spTree>
    <p:extLst>
      <p:ext uri="{BB962C8B-B14F-4D97-AF65-F5344CB8AC3E}">
        <p14:creationId xmlns:p14="http://schemas.microsoft.com/office/powerpoint/2010/main" val="1716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2846EB-2210-4263-6D04-F1D96679A4AB}"/>
              </a:ext>
            </a:extLst>
          </p:cNvPr>
          <p:cNvPicPr>
            <a:picLocks/>
          </p:cNvPicPr>
          <p:nvPr/>
        </p:nvPicPr>
        <p:blipFill>
          <a:blip r:embed="rId3"/>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6A21A0BF-3200-0B95-C776-4EF3395982B6}"/>
              </a:ext>
            </a:extLst>
          </p:cNvPr>
          <p:cNvPicPr>
            <a:picLocks/>
          </p:cNvPicPr>
          <p:nvPr/>
        </p:nvPicPr>
        <p:blipFill>
          <a:blip r:embed="rId3"/>
          <a:stretch>
            <a:fillRect/>
          </a:stretch>
        </p:blipFill>
        <p:spPr>
          <a:xfrm>
            <a:off x="0" y="0"/>
            <a:ext cx="12192000" cy="72000"/>
          </a:xfrm>
          <a:prstGeom prst="rect">
            <a:avLst/>
          </a:prstGeom>
        </p:spPr>
      </p:pic>
      <p:pic>
        <p:nvPicPr>
          <p:cNvPr id="9" name="Imagen 8">
            <a:extLst>
              <a:ext uri="{FF2B5EF4-FFF2-40B4-BE49-F238E27FC236}">
                <a16:creationId xmlns:a16="http://schemas.microsoft.com/office/drawing/2014/main" id="{8862A9C6-42AB-D4D2-76BE-CD4AFD6929A7}"/>
              </a:ext>
            </a:extLst>
          </p:cNvPr>
          <p:cNvPicPr>
            <a:picLocks/>
          </p:cNvPicPr>
          <p:nvPr/>
        </p:nvPicPr>
        <p:blipFill>
          <a:blip r:embed="rId3"/>
          <a:stretch>
            <a:fillRect/>
          </a:stretch>
        </p:blipFill>
        <p:spPr>
          <a:xfrm flipV="1">
            <a:off x="613076" y="871774"/>
            <a:ext cx="4984595" cy="36000"/>
          </a:xfrm>
          <a:prstGeom prst="rect">
            <a:avLst/>
          </a:prstGeom>
        </p:spPr>
      </p:pic>
      <p:pic>
        <p:nvPicPr>
          <p:cNvPr id="10" name="Imagen 9">
            <a:extLst>
              <a:ext uri="{FF2B5EF4-FFF2-40B4-BE49-F238E27FC236}">
                <a16:creationId xmlns:a16="http://schemas.microsoft.com/office/drawing/2014/main" id="{AE0B44FA-CE71-6DFC-3CC7-381B70013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1026" name="Picture 2" descr="Nutrients 07 01787 g001">
            <a:extLst>
              <a:ext uri="{FF2B5EF4-FFF2-40B4-BE49-F238E27FC236}">
                <a16:creationId xmlns:a16="http://schemas.microsoft.com/office/drawing/2014/main" id="{5AB100ED-67F2-6313-6883-36ED73DBB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1283878"/>
            <a:ext cx="7597775" cy="4702348"/>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AD9E0B5D-ACE1-A914-73E3-578903C35AFA}"/>
              </a:ext>
            </a:extLst>
          </p:cNvPr>
          <p:cNvSpPr txBox="1"/>
          <p:nvPr/>
        </p:nvSpPr>
        <p:spPr>
          <a:xfrm>
            <a:off x="9324975" y="6341804"/>
            <a:ext cx="2552700" cy="369332"/>
          </a:xfrm>
          <a:prstGeom prst="rect">
            <a:avLst/>
          </a:prstGeom>
          <a:noFill/>
        </p:spPr>
        <p:txBody>
          <a:bodyPr wrap="square">
            <a:spAutoFit/>
          </a:bodyPr>
          <a:lstStyle/>
          <a:p>
            <a:r>
              <a:rPr lang="es-ES" b="0" i="0" dirty="0" err="1">
                <a:solidFill>
                  <a:srgbClr val="212121"/>
                </a:solidFill>
                <a:effectLst/>
                <a:latin typeface="BlinkMacSystemFont"/>
              </a:rPr>
              <a:t>doi</a:t>
            </a:r>
            <a:r>
              <a:rPr lang="es-ES" b="0" i="0" dirty="0">
                <a:solidFill>
                  <a:srgbClr val="212121"/>
                </a:solidFill>
                <a:effectLst/>
                <a:latin typeface="BlinkMacSystemFont"/>
              </a:rPr>
              <a:t>: 10.3390/nu7031787</a:t>
            </a:r>
            <a:endParaRPr lang="es-ES" dirty="0"/>
          </a:p>
        </p:txBody>
      </p:sp>
      <p:sp>
        <p:nvSpPr>
          <p:cNvPr id="2" name="Rectangle 1">
            <a:extLst>
              <a:ext uri="{FF2B5EF4-FFF2-40B4-BE49-F238E27FC236}">
                <a16:creationId xmlns:a16="http://schemas.microsoft.com/office/drawing/2014/main" id="{AA12CB74-F6E1-4CF4-314F-FDA690825CE8}"/>
              </a:ext>
            </a:extLst>
          </p:cNvPr>
          <p:cNvSpPr/>
          <p:nvPr/>
        </p:nvSpPr>
        <p:spPr>
          <a:xfrm>
            <a:off x="613076" y="332854"/>
            <a:ext cx="8129148"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Environment impacting the epigenome and phenotype</a:t>
            </a:r>
          </a:p>
        </p:txBody>
      </p:sp>
    </p:spTree>
    <p:extLst>
      <p:ext uri="{BB962C8B-B14F-4D97-AF65-F5344CB8AC3E}">
        <p14:creationId xmlns:p14="http://schemas.microsoft.com/office/powerpoint/2010/main" val="3504540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2846EB-2210-4263-6D04-F1D96679A4AB}"/>
              </a:ext>
            </a:extLst>
          </p:cNvPr>
          <p:cNvPicPr>
            <a:picLocks/>
          </p:cNvPicPr>
          <p:nvPr/>
        </p:nvPicPr>
        <p:blipFill>
          <a:blip r:embed="rId3"/>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6A21A0BF-3200-0B95-C776-4EF3395982B6}"/>
              </a:ext>
            </a:extLst>
          </p:cNvPr>
          <p:cNvPicPr>
            <a:picLocks/>
          </p:cNvPicPr>
          <p:nvPr/>
        </p:nvPicPr>
        <p:blipFill>
          <a:blip r:embed="rId3"/>
          <a:stretch>
            <a:fillRect/>
          </a:stretch>
        </p:blipFill>
        <p:spPr>
          <a:xfrm>
            <a:off x="0" y="0"/>
            <a:ext cx="12192000" cy="72000"/>
          </a:xfrm>
          <a:prstGeom prst="rect">
            <a:avLst/>
          </a:prstGeom>
        </p:spPr>
      </p:pic>
      <p:pic>
        <p:nvPicPr>
          <p:cNvPr id="9" name="Imagen 8">
            <a:extLst>
              <a:ext uri="{FF2B5EF4-FFF2-40B4-BE49-F238E27FC236}">
                <a16:creationId xmlns:a16="http://schemas.microsoft.com/office/drawing/2014/main" id="{8862A9C6-42AB-D4D2-76BE-CD4AFD6929A7}"/>
              </a:ext>
            </a:extLst>
          </p:cNvPr>
          <p:cNvPicPr>
            <a:picLocks/>
          </p:cNvPicPr>
          <p:nvPr/>
        </p:nvPicPr>
        <p:blipFill>
          <a:blip r:embed="rId3"/>
          <a:stretch>
            <a:fillRect/>
          </a:stretch>
        </p:blipFill>
        <p:spPr>
          <a:xfrm flipV="1">
            <a:off x="613076" y="871774"/>
            <a:ext cx="4984595" cy="36000"/>
          </a:xfrm>
          <a:prstGeom prst="rect">
            <a:avLst/>
          </a:prstGeom>
        </p:spPr>
      </p:pic>
      <p:pic>
        <p:nvPicPr>
          <p:cNvPr id="10" name="Imagen 9">
            <a:extLst>
              <a:ext uri="{FF2B5EF4-FFF2-40B4-BE49-F238E27FC236}">
                <a16:creationId xmlns:a16="http://schemas.microsoft.com/office/drawing/2014/main" id="{AE0B44FA-CE71-6DFC-3CC7-381B70013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2" name="Imagen 1">
            <a:extLst>
              <a:ext uri="{FF2B5EF4-FFF2-40B4-BE49-F238E27FC236}">
                <a16:creationId xmlns:a16="http://schemas.microsoft.com/office/drawing/2014/main" id="{436B4BF2-6D47-5C30-7883-F8499E69245D}"/>
              </a:ext>
            </a:extLst>
          </p:cNvPr>
          <p:cNvPicPr>
            <a:picLocks noChangeAspect="1"/>
          </p:cNvPicPr>
          <p:nvPr/>
        </p:nvPicPr>
        <p:blipFill rotWithShape="1">
          <a:blip r:embed="rId5"/>
          <a:srcRect t="12740" b="13435"/>
          <a:stretch/>
        </p:blipFill>
        <p:spPr>
          <a:xfrm>
            <a:off x="1866900" y="1268244"/>
            <a:ext cx="8210550" cy="4043287"/>
          </a:xfrm>
          <a:prstGeom prst="rect">
            <a:avLst/>
          </a:prstGeom>
        </p:spPr>
      </p:pic>
      <p:sp>
        <p:nvSpPr>
          <p:cNvPr id="6" name="CuadroTexto 5">
            <a:extLst>
              <a:ext uri="{FF2B5EF4-FFF2-40B4-BE49-F238E27FC236}">
                <a16:creationId xmlns:a16="http://schemas.microsoft.com/office/drawing/2014/main" id="{3A3B889A-CF95-5FCC-C081-68F922089B82}"/>
              </a:ext>
            </a:extLst>
          </p:cNvPr>
          <p:cNvSpPr txBox="1"/>
          <p:nvPr/>
        </p:nvSpPr>
        <p:spPr>
          <a:xfrm>
            <a:off x="5772150" y="6507776"/>
            <a:ext cx="6765779" cy="261610"/>
          </a:xfrm>
          <a:prstGeom prst="rect">
            <a:avLst/>
          </a:prstGeom>
          <a:noFill/>
        </p:spPr>
        <p:txBody>
          <a:bodyPr wrap="square">
            <a:spAutoFit/>
          </a:bodyPr>
          <a:lstStyle/>
          <a:p>
            <a:r>
              <a:rPr lang="es-ES" sz="1100" dirty="0"/>
              <a:t>https://www.abc.net.au/news/science/2019-07-11/bluehead-wrasse-change-sex-epigenetic-stress/11291332</a:t>
            </a:r>
          </a:p>
        </p:txBody>
      </p:sp>
      <p:sp>
        <p:nvSpPr>
          <p:cNvPr id="8" name="CuadroTexto 7">
            <a:extLst>
              <a:ext uri="{FF2B5EF4-FFF2-40B4-BE49-F238E27FC236}">
                <a16:creationId xmlns:a16="http://schemas.microsoft.com/office/drawing/2014/main" id="{076A9C4B-B349-4293-1BDC-D000E87D52B7}"/>
              </a:ext>
            </a:extLst>
          </p:cNvPr>
          <p:cNvSpPr txBox="1"/>
          <p:nvPr/>
        </p:nvSpPr>
        <p:spPr>
          <a:xfrm>
            <a:off x="613076" y="5640764"/>
            <a:ext cx="11106150" cy="369332"/>
          </a:xfrm>
          <a:prstGeom prst="rect">
            <a:avLst/>
          </a:prstGeom>
          <a:noFill/>
        </p:spPr>
        <p:txBody>
          <a:bodyPr wrap="square">
            <a:spAutoFit/>
          </a:bodyPr>
          <a:lstStyle/>
          <a:p>
            <a:r>
              <a:rPr lang="en-US" b="0" i="0" dirty="0">
                <a:solidFill>
                  <a:srgbClr val="646464"/>
                </a:solidFill>
                <a:effectLst/>
                <a:latin typeface="abcsans"/>
              </a:rPr>
              <a:t>After the male is removed, it takes just 10 days for the dominant female to become male and be able to fertilize eggs</a:t>
            </a:r>
            <a:endParaRPr lang="es-ES" dirty="0"/>
          </a:p>
        </p:txBody>
      </p:sp>
      <p:sp>
        <p:nvSpPr>
          <p:cNvPr id="5" name="Rectangle 4">
            <a:extLst>
              <a:ext uri="{FF2B5EF4-FFF2-40B4-BE49-F238E27FC236}">
                <a16:creationId xmlns:a16="http://schemas.microsoft.com/office/drawing/2014/main" id="{2D4BB27C-3E96-F8D8-37ED-C0931C5B0EEE}"/>
              </a:ext>
            </a:extLst>
          </p:cNvPr>
          <p:cNvSpPr/>
          <p:nvPr/>
        </p:nvSpPr>
        <p:spPr>
          <a:xfrm>
            <a:off x="613076" y="332854"/>
            <a:ext cx="8129148"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Environment impacting the epigenome and phenotype</a:t>
            </a:r>
          </a:p>
        </p:txBody>
      </p:sp>
    </p:spTree>
    <p:extLst>
      <p:ext uri="{BB962C8B-B14F-4D97-AF65-F5344CB8AC3E}">
        <p14:creationId xmlns:p14="http://schemas.microsoft.com/office/powerpoint/2010/main" val="368381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2D13126-9AB5-919E-3FE2-3224E258B480}"/>
              </a:ext>
            </a:extLst>
          </p:cNvPr>
          <p:cNvPicPr>
            <a:picLocks/>
          </p:cNvPicPr>
          <p:nvPr/>
        </p:nvPicPr>
        <p:blipFill>
          <a:blip r:embed="rId3"/>
          <a:stretch>
            <a:fillRect/>
          </a:stretch>
        </p:blipFill>
        <p:spPr>
          <a:xfrm>
            <a:off x="-1" y="6777913"/>
            <a:ext cx="12192000" cy="80087"/>
          </a:xfrm>
          <a:prstGeom prst="rect">
            <a:avLst/>
          </a:prstGeom>
        </p:spPr>
      </p:pic>
      <p:pic>
        <p:nvPicPr>
          <p:cNvPr id="3" name="Imagen 2">
            <a:extLst>
              <a:ext uri="{FF2B5EF4-FFF2-40B4-BE49-F238E27FC236}">
                <a16:creationId xmlns:a16="http://schemas.microsoft.com/office/drawing/2014/main" id="{76277269-4C2B-711D-0EB8-7683CAB6DECE}"/>
              </a:ext>
            </a:extLst>
          </p:cNvPr>
          <p:cNvPicPr>
            <a:picLocks/>
          </p:cNvPicPr>
          <p:nvPr/>
        </p:nvPicPr>
        <p:blipFill>
          <a:blip r:embed="rId3"/>
          <a:stretch>
            <a:fillRect/>
          </a:stretch>
        </p:blipFill>
        <p:spPr>
          <a:xfrm>
            <a:off x="0" y="0"/>
            <a:ext cx="12192000" cy="72000"/>
          </a:xfrm>
          <a:prstGeom prst="rect">
            <a:avLst/>
          </a:prstGeom>
        </p:spPr>
      </p:pic>
      <p:pic>
        <p:nvPicPr>
          <p:cNvPr id="5" name="Imagen 4">
            <a:extLst>
              <a:ext uri="{FF2B5EF4-FFF2-40B4-BE49-F238E27FC236}">
                <a16:creationId xmlns:a16="http://schemas.microsoft.com/office/drawing/2014/main" id="{AF887020-E874-5777-AD89-F415D055A928}"/>
              </a:ext>
            </a:extLst>
          </p:cNvPr>
          <p:cNvPicPr>
            <a:picLocks/>
          </p:cNvPicPr>
          <p:nvPr/>
        </p:nvPicPr>
        <p:blipFill>
          <a:blip r:embed="rId3"/>
          <a:stretch>
            <a:fillRect/>
          </a:stretch>
        </p:blipFill>
        <p:spPr>
          <a:xfrm flipV="1">
            <a:off x="613076" y="871774"/>
            <a:ext cx="4984595" cy="36000"/>
          </a:xfrm>
          <a:prstGeom prst="rect">
            <a:avLst/>
          </a:prstGeom>
        </p:spPr>
      </p:pic>
      <p:pic>
        <p:nvPicPr>
          <p:cNvPr id="6" name="Imagen 5">
            <a:extLst>
              <a:ext uri="{FF2B5EF4-FFF2-40B4-BE49-F238E27FC236}">
                <a16:creationId xmlns:a16="http://schemas.microsoft.com/office/drawing/2014/main" id="{D16230F8-5376-A2EE-B536-9B84626EF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1026" name="Picture 2">
            <a:extLst>
              <a:ext uri="{FF2B5EF4-FFF2-40B4-BE49-F238E27FC236}">
                <a16:creationId xmlns:a16="http://schemas.microsoft.com/office/drawing/2014/main" id="{46F266C0-C84A-49AD-9745-CC72716F6C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094"/>
          <a:stretch/>
        </p:blipFill>
        <p:spPr bwMode="auto">
          <a:xfrm>
            <a:off x="48395" y="1894153"/>
            <a:ext cx="6238992" cy="3500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D880140-67C6-336F-BC75-6D6BA4389D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332"/>
          <a:stretch/>
        </p:blipFill>
        <p:spPr bwMode="auto">
          <a:xfrm>
            <a:off x="6361195" y="1894154"/>
            <a:ext cx="5784681" cy="35000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A94EED-84C0-D03F-DEE2-1CEC4906DB98}"/>
              </a:ext>
            </a:extLst>
          </p:cNvPr>
          <p:cNvSpPr txBox="1"/>
          <p:nvPr/>
        </p:nvSpPr>
        <p:spPr>
          <a:xfrm>
            <a:off x="9494874" y="5955277"/>
            <a:ext cx="2697126" cy="261610"/>
          </a:xfrm>
          <a:prstGeom prst="rect">
            <a:avLst/>
          </a:prstGeom>
          <a:noFill/>
        </p:spPr>
        <p:txBody>
          <a:bodyPr wrap="square">
            <a:spAutoFit/>
          </a:bodyPr>
          <a:lstStyle/>
          <a:p>
            <a:r>
              <a:rPr lang="en-US" sz="1100" b="0" i="0" u="none" strike="noStrike" dirty="0">
                <a:solidFill>
                  <a:srgbClr val="282828"/>
                </a:solidFill>
                <a:effectLst/>
                <a:latin typeface="MuseoSans"/>
              </a:rPr>
              <a:t>https://doi.org/10.3389/fcell.2021.714687</a:t>
            </a:r>
            <a:endParaRPr lang="en-US" sz="1100" dirty="0"/>
          </a:p>
        </p:txBody>
      </p:sp>
      <p:sp>
        <p:nvSpPr>
          <p:cNvPr id="10" name="CuadroTexto 9">
            <a:extLst>
              <a:ext uri="{FF2B5EF4-FFF2-40B4-BE49-F238E27FC236}">
                <a16:creationId xmlns:a16="http://schemas.microsoft.com/office/drawing/2014/main" id="{26C6E726-BD5F-F7CE-9C20-5E076A3B2526}"/>
              </a:ext>
            </a:extLst>
          </p:cNvPr>
          <p:cNvSpPr txBox="1"/>
          <p:nvPr/>
        </p:nvSpPr>
        <p:spPr>
          <a:xfrm>
            <a:off x="613076" y="394720"/>
            <a:ext cx="5706232" cy="523220"/>
          </a:xfrm>
          <a:prstGeom prst="rect">
            <a:avLst/>
          </a:prstGeom>
          <a:noFill/>
        </p:spPr>
        <p:txBody>
          <a:bodyPr wrap="square" rtlCol="0" anchor="ctr">
            <a:spAutoFit/>
          </a:bodyPr>
          <a:lstStyle/>
          <a:p>
            <a:pPr fontAlgn="ctr"/>
            <a:r>
              <a:rPr lang="en-US" sz="2800" dirty="0">
                <a:solidFill>
                  <a:schemeClr val="bg2">
                    <a:lumMod val="25000"/>
                  </a:schemeClr>
                </a:solidFill>
                <a:latin typeface="Arial" panose="020B0604020202020204" pitchFamily="34" charset="0"/>
                <a:cs typeface="Arial" panose="020B0604020202020204" pitchFamily="34" charset="0"/>
              </a:rPr>
              <a:t>Epigenetic</a:t>
            </a:r>
            <a:r>
              <a:rPr lang="ca-ES" sz="2800" dirty="0">
                <a:solidFill>
                  <a:schemeClr val="bg2">
                    <a:lumMod val="25000"/>
                  </a:schemeClr>
                </a:solidFill>
                <a:latin typeface="Arial" panose="020B0604020202020204" pitchFamily="34" charset="0"/>
                <a:cs typeface="Arial" panose="020B0604020202020204" pitchFamily="34" charset="0"/>
              </a:rPr>
              <a:t> </a:t>
            </a:r>
            <a:r>
              <a:rPr lang="en-US" sz="2800" dirty="0" err="1">
                <a:solidFill>
                  <a:schemeClr val="bg2">
                    <a:lumMod val="25000"/>
                  </a:schemeClr>
                </a:solidFill>
                <a:latin typeface="Arial" panose="020B0604020202020204" pitchFamily="34" charset="0"/>
                <a:cs typeface="Arial" panose="020B0604020202020204" pitchFamily="34" charset="0"/>
              </a:rPr>
              <a:t>profilling</a:t>
            </a:r>
            <a:endParaRPr lang="en-US" sz="28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3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3416320"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Cellular heterogeneity</a:t>
            </a:r>
            <a:endParaRPr lang="en-U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6" name="TextBox 5">
            <a:extLst>
              <a:ext uri="{FF2B5EF4-FFF2-40B4-BE49-F238E27FC236}">
                <a16:creationId xmlns:a16="http://schemas.microsoft.com/office/drawing/2014/main" id="{4DB1EB6C-B67A-AB84-75AE-2E3DBCDC01E1}"/>
              </a:ext>
            </a:extLst>
          </p:cNvPr>
          <p:cNvSpPr txBox="1"/>
          <p:nvPr/>
        </p:nvSpPr>
        <p:spPr>
          <a:xfrm>
            <a:off x="8694296" y="6433377"/>
            <a:ext cx="3977049" cy="276999"/>
          </a:xfrm>
          <a:prstGeom prst="rect">
            <a:avLst/>
          </a:prstGeom>
          <a:noFill/>
        </p:spPr>
        <p:txBody>
          <a:bodyPr wrap="square">
            <a:spAutoFit/>
          </a:bodyPr>
          <a:lstStyle/>
          <a:p>
            <a:r>
              <a:rPr lang="en-US" sz="1200" b="0" i="0" dirty="0" err="1">
                <a:effectLst/>
                <a:latin typeface="Helvetica" pitchFamily="2" charset="0"/>
              </a:rPr>
              <a:t>DOI:</a:t>
            </a:r>
            <a:r>
              <a:rPr lang="en-US" sz="1200" b="0" i="0" u="none" strike="noStrike" dirty="0" err="1">
                <a:effectLst/>
                <a:latin typeface="Helvetica" pitchFamily="2" charset="0"/>
                <a:hlinkClick r:id="rId4">
                  <a:extLst>
                    <a:ext uri="{A12FA001-AC4F-418D-AE19-62706E023703}">
                      <ahyp:hlinkClr xmlns:ahyp="http://schemas.microsoft.com/office/drawing/2018/hyperlinkcolor" val="tx"/>
                    </a:ext>
                  </a:extLst>
                </a:hlinkClick>
              </a:rPr>
              <a:t>https</a:t>
            </a:r>
            <a:r>
              <a:rPr lang="en-US" sz="1200" b="0" i="0" u="none" strike="noStrike" dirty="0">
                <a:effectLst/>
                <a:latin typeface="Helvetica" pitchFamily="2" charset="0"/>
                <a:hlinkClick r:id="rId4">
                  <a:extLst>
                    <a:ext uri="{A12FA001-AC4F-418D-AE19-62706E023703}">
                      <ahyp:hlinkClr xmlns:ahyp="http://schemas.microsoft.com/office/drawing/2018/hyperlinkcolor" val="tx"/>
                    </a:ext>
                  </a:extLst>
                </a:hlinkClick>
              </a:rPr>
              <a:t>://doi.org/10.1016/j.trecan.2022.06.005</a:t>
            </a:r>
            <a:endParaRPr lang="en-US" sz="1200" dirty="0"/>
          </a:p>
        </p:txBody>
      </p:sp>
      <p:pic>
        <p:nvPicPr>
          <p:cNvPr id="9" name="Picture 8" descr="Diagram&#10;&#10;Description automatically generated">
            <a:extLst>
              <a:ext uri="{FF2B5EF4-FFF2-40B4-BE49-F238E27FC236}">
                <a16:creationId xmlns:a16="http://schemas.microsoft.com/office/drawing/2014/main" id="{EA2A322E-7428-A7C0-AE45-A99148E17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67" y="1088931"/>
            <a:ext cx="9591107" cy="5088615"/>
          </a:xfrm>
          <a:prstGeom prst="rect">
            <a:avLst/>
          </a:prstGeom>
        </p:spPr>
      </p:pic>
    </p:spTree>
    <p:extLst>
      <p:ext uri="{BB962C8B-B14F-4D97-AF65-F5344CB8AC3E}">
        <p14:creationId xmlns:p14="http://schemas.microsoft.com/office/powerpoint/2010/main" val="347867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384016" y="394721"/>
            <a:ext cx="8967017" cy="523220"/>
          </a:xfrm>
          <a:prstGeom prst="rect">
            <a:avLst/>
          </a:prstGeom>
          <a:noFill/>
        </p:spPr>
        <p:txBody>
          <a:bodyPr wrap="square" rtlCol="0" anchor="ctr">
            <a:spAutoFit/>
          </a:bodyPr>
          <a:lstStyle/>
          <a:p>
            <a:pPr algn="ctr" fontAlgn="ctr"/>
            <a:r>
              <a:rPr lang="ca-ES" sz="2800" dirty="0"/>
              <a:t>L’ADN conté tota la informació necessària per construir….</a:t>
            </a:r>
            <a:endParaRPr lang="ca-ES" sz="2400" dirty="0">
              <a:solidFill>
                <a:schemeClr val="bg2">
                  <a:lumMod val="25000"/>
                </a:schemeClr>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13" name="Flecha: a la derecha 9">
            <a:extLst>
              <a:ext uri="{FF2B5EF4-FFF2-40B4-BE49-F238E27FC236}">
                <a16:creationId xmlns:a16="http://schemas.microsoft.com/office/drawing/2014/main" id="{92A92E33-4905-404C-998E-EC96621DF94A}"/>
              </a:ext>
            </a:extLst>
          </p:cNvPr>
          <p:cNvSpPr/>
          <p:nvPr/>
        </p:nvSpPr>
        <p:spPr>
          <a:xfrm>
            <a:off x="5307330" y="3574184"/>
            <a:ext cx="1577340" cy="6470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A22319DE-FD16-46F6-AEF1-14F1156D8F57}"/>
              </a:ext>
            </a:extLst>
          </p:cNvPr>
          <p:cNvPicPr>
            <a:picLocks noChangeAspect="1"/>
          </p:cNvPicPr>
          <p:nvPr/>
        </p:nvPicPr>
        <p:blipFill rotWithShape="1">
          <a:blip r:embed="rId4"/>
          <a:srcRect t="829"/>
          <a:stretch/>
        </p:blipFill>
        <p:spPr>
          <a:xfrm>
            <a:off x="6940278" y="1585168"/>
            <a:ext cx="5038725" cy="4770268"/>
          </a:xfrm>
          <a:prstGeom prst="rect">
            <a:avLst/>
          </a:prstGeom>
        </p:spPr>
      </p:pic>
      <p:pic>
        <p:nvPicPr>
          <p:cNvPr id="15" name="Imagen 14">
            <a:extLst>
              <a:ext uri="{FF2B5EF4-FFF2-40B4-BE49-F238E27FC236}">
                <a16:creationId xmlns:a16="http://schemas.microsoft.com/office/drawing/2014/main" id="{15F6D712-3BCD-4DAA-AB65-620D885F34B0}"/>
              </a:ext>
            </a:extLst>
          </p:cNvPr>
          <p:cNvPicPr>
            <a:picLocks noChangeAspect="1"/>
          </p:cNvPicPr>
          <p:nvPr/>
        </p:nvPicPr>
        <p:blipFill>
          <a:blip r:embed="rId5"/>
          <a:stretch>
            <a:fillRect/>
          </a:stretch>
        </p:blipFill>
        <p:spPr>
          <a:xfrm>
            <a:off x="212997" y="1690688"/>
            <a:ext cx="1775494" cy="2850345"/>
          </a:xfrm>
          <a:prstGeom prst="rect">
            <a:avLst/>
          </a:prstGeom>
        </p:spPr>
      </p:pic>
      <p:pic>
        <p:nvPicPr>
          <p:cNvPr id="16" name="Imagen 15">
            <a:extLst>
              <a:ext uri="{FF2B5EF4-FFF2-40B4-BE49-F238E27FC236}">
                <a16:creationId xmlns:a16="http://schemas.microsoft.com/office/drawing/2014/main" id="{E4A73C44-5017-4F24-AAE4-10470BE3ACB1}"/>
              </a:ext>
            </a:extLst>
          </p:cNvPr>
          <p:cNvPicPr>
            <a:picLocks noChangeAspect="1"/>
          </p:cNvPicPr>
          <p:nvPr/>
        </p:nvPicPr>
        <p:blipFill>
          <a:blip r:embed="rId6"/>
          <a:stretch>
            <a:fillRect/>
          </a:stretch>
        </p:blipFill>
        <p:spPr>
          <a:xfrm>
            <a:off x="2774706" y="2019036"/>
            <a:ext cx="1962557" cy="2428552"/>
          </a:xfrm>
          <a:prstGeom prst="rect">
            <a:avLst/>
          </a:prstGeom>
        </p:spPr>
      </p:pic>
      <p:pic>
        <p:nvPicPr>
          <p:cNvPr id="17" name="Imagen 16">
            <a:extLst>
              <a:ext uri="{FF2B5EF4-FFF2-40B4-BE49-F238E27FC236}">
                <a16:creationId xmlns:a16="http://schemas.microsoft.com/office/drawing/2014/main" id="{E36F89F2-7403-4B33-8A56-3545D06A04E2}"/>
              </a:ext>
            </a:extLst>
          </p:cNvPr>
          <p:cNvPicPr>
            <a:picLocks noChangeAspect="1"/>
          </p:cNvPicPr>
          <p:nvPr/>
        </p:nvPicPr>
        <p:blipFill>
          <a:blip r:embed="rId7"/>
          <a:stretch>
            <a:fillRect/>
          </a:stretch>
        </p:blipFill>
        <p:spPr>
          <a:xfrm>
            <a:off x="1129903" y="4416572"/>
            <a:ext cx="2424486" cy="2248799"/>
          </a:xfrm>
          <a:prstGeom prst="rect">
            <a:avLst/>
          </a:prstGeom>
        </p:spPr>
      </p:pic>
    </p:spTree>
    <p:extLst>
      <p:ext uri="{BB962C8B-B14F-4D97-AF65-F5344CB8AC3E}">
        <p14:creationId xmlns:p14="http://schemas.microsoft.com/office/powerpoint/2010/main" val="131809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13076" y="286286"/>
            <a:ext cx="3275256" cy="461665"/>
          </a:xfrm>
          <a:prstGeom prst="rect">
            <a:avLst/>
          </a:prstGeom>
        </p:spPr>
        <p:txBody>
          <a:bodyPr wrap="none">
            <a:spAutoFit/>
          </a:bodyPr>
          <a:lstStyle/>
          <a:p>
            <a:r>
              <a:rPr lang="en-US" sz="2400" b="1" dirty="0">
                <a:latin typeface="Arial" panose="020B0604020202020204" pitchFamily="34" charset="0"/>
                <a:ea typeface="Helvetica Neue" charset="0"/>
                <a:cs typeface="Arial" panose="020B0604020202020204" pitchFamily="34" charset="0"/>
              </a:rPr>
              <a:t>Single cell resolution</a:t>
            </a:r>
            <a:endParaRPr lang="en-US" sz="2400" b="1" dirty="0">
              <a:solidFill>
                <a:srgbClr val="008F00"/>
              </a:solidFill>
              <a:latin typeface="Arial" panose="020B0604020202020204" pitchFamily="34" charset="0"/>
              <a:ea typeface="Helvetica Neue" charset="0"/>
              <a:cs typeface="Arial" panose="020B0604020202020204" pitchFamily="34" charset="0"/>
            </a:endParaRPr>
          </a:p>
        </p:txBody>
      </p:sp>
      <p:pic>
        <p:nvPicPr>
          <p:cNvPr id="2" name="Imagen 1">
            <a:extLst>
              <a:ext uri="{FF2B5EF4-FFF2-40B4-BE49-F238E27FC236}">
                <a16:creationId xmlns:a16="http://schemas.microsoft.com/office/drawing/2014/main" id="{43308D98-46A8-7FC4-14D4-F9CCDFE4C1B1}"/>
              </a:ext>
            </a:extLst>
          </p:cNvPr>
          <p:cNvPicPr>
            <a:picLocks/>
          </p:cNvPicPr>
          <p:nvPr/>
        </p:nvPicPr>
        <p:blipFill>
          <a:blip r:embed="rId2"/>
          <a:stretch>
            <a:fillRect/>
          </a:stretch>
        </p:blipFill>
        <p:spPr>
          <a:xfrm>
            <a:off x="-1" y="6777913"/>
            <a:ext cx="12192000" cy="80087"/>
          </a:xfrm>
          <a:prstGeom prst="rect">
            <a:avLst/>
          </a:prstGeom>
        </p:spPr>
      </p:pic>
      <p:pic>
        <p:nvPicPr>
          <p:cNvPr id="5" name="Imagen 4">
            <a:extLst>
              <a:ext uri="{FF2B5EF4-FFF2-40B4-BE49-F238E27FC236}">
                <a16:creationId xmlns:a16="http://schemas.microsoft.com/office/drawing/2014/main" id="{4AF2914F-9906-DF61-3469-87D5DC0583E1}"/>
              </a:ext>
            </a:extLst>
          </p:cNvPr>
          <p:cNvPicPr>
            <a:picLocks/>
          </p:cNvPicPr>
          <p:nvPr/>
        </p:nvPicPr>
        <p:blipFill>
          <a:blip r:embed="rId2"/>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C036184C-CA65-9FE9-D9D4-0B600112F260}"/>
              </a:ext>
            </a:extLst>
          </p:cNvPr>
          <p:cNvPicPr>
            <a:picLocks/>
          </p:cNvPicPr>
          <p:nvPr/>
        </p:nvPicPr>
        <p:blipFill>
          <a:blip r:embed="rId2"/>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9D3C02D1-D530-86D8-4CF9-3E3FC1D83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4" name="Picture 3" descr="Diagram&#10;&#10;Description automatically generated">
            <a:extLst>
              <a:ext uri="{FF2B5EF4-FFF2-40B4-BE49-F238E27FC236}">
                <a16:creationId xmlns:a16="http://schemas.microsoft.com/office/drawing/2014/main" id="{75BD87C3-0DD1-9677-FE82-3830979EB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082" y="1125292"/>
            <a:ext cx="8309547" cy="5308877"/>
          </a:xfrm>
          <a:prstGeom prst="rect">
            <a:avLst/>
          </a:prstGeom>
        </p:spPr>
      </p:pic>
      <p:sp>
        <p:nvSpPr>
          <p:cNvPr id="10" name="TextBox 9">
            <a:extLst>
              <a:ext uri="{FF2B5EF4-FFF2-40B4-BE49-F238E27FC236}">
                <a16:creationId xmlns:a16="http://schemas.microsoft.com/office/drawing/2014/main" id="{EF541B1F-273E-876C-1088-94BE3875515B}"/>
              </a:ext>
            </a:extLst>
          </p:cNvPr>
          <p:cNvSpPr txBox="1"/>
          <p:nvPr/>
        </p:nvSpPr>
        <p:spPr>
          <a:xfrm>
            <a:off x="8694296" y="6433377"/>
            <a:ext cx="3977049" cy="276999"/>
          </a:xfrm>
          <a:prstGeom prst="rect">
            <a:avLst/>
          </a:prstGeom>
          <a:noFill/>
        </p:spPr>
        <p:txBody>
          <a:bodyPr wrap="square">
            <a:spAutoFit/>
          </a:bodyPr>
          <a:lstStyle/>
          <a:p>
            <a:r>
              <a:rPr lang="en-US" sz="1200" b="0" i="0" dirty="0" err="1">
                <a:effectLst/>
                <a:latin typeface="Helvetica" pitchFamily="2" charset="0"/>
              </a:rPr>
              <a:t>DOI:</a:t>
            </a:r>
            <a:r>
              <a:rPr lang="en-US" sz="1200" b="0" i="0" u="none" strike="noStrike" dirty="0" err="1">
                <a:effectLst/>
                <a:latin typeface="Helvetica" pitchFamily="2" charset="0"/>
                <a:hlinkClick r:id="rId5">
                  <a:extLst>
                    <a:ext uri="{A12FA001-AC4F-418D-AE19-62706E023703}">
                      <ahyp:hlinkClr xmlns:ahyp="http://schemas.microsoft.com/office/drawing/2018/hyperlinkcolor" val="tx"/>
                    </a:ext>
                  </a:extLst>
                </a:hlinkClick>
              </a:rPr>
              <a:t>https</a:t>
            </a:r>
            <a:r>
              <a:rPr lang="en-US" sz="1200" b="0" i="0" u="none" strike="noStrike" dirty="0">
                <a:effectLst/>
                <a:latin typeface="Helvetica" pitchFamily="2" charset="0"/>
                <a:hlinkClick r:id="rId5">
                  <a:extLst>
                    <a:ext uri="{A12FA001-AC4F-418D-AE19-62706E023703}">
                      <ahyp:hlinkClr xmlns:ahyp="http://schemas.microsoft.com/office/drawing/2018/hyperlinkcolor" val="tx"/>
                    </a:ext>
                  </a:extLst>
                </a:hlinkClick>
              </a:rPr>
              <a:t>://doi.org/10.1016/j.trecan.2022.06.005</a:t>
            </a:r>
            <a:endParaRPr lang="en-US" sz="1200" dirty="0"/>
          </a:p>
        </p:txBody>
      </p:sp>
    </p:spTree>
    <p:extLst>
      <p:ext uri="{BB962C8B-B14F-4D97-AF65-F5344CB8AC3E}">
        <p14:creationId xmlns:p14="http://schemas.microsoft.com/office/powerpoint/2010/main" val="802673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6" y="384555"/>
            <a:ext cx="7086459" cy="523220"/>
          </a:xfrm>
          <a:prstGeom prst="rect">
            <a:avLst/>
          </a:prstGeom>
          <a:noFill/>
        </p:spPr>
        <p:txBody>
          <a:bodyPr wrap="square" rtlCol="0" anchor="ctr">
            <a:spAutoFit/>
          </a:bodyPr>
          <a:lstStyle/>
          <a:p>
            <a:pPr algn="ctr" fontAlgn="ctr"/>
            <a:r>
              <a:rPr lang="ca-ES" sz="2800" dirty="0">
                <a:solidFill>
                  <a:schemeClr val="bg2">
                    <a:lumMod val="25000"/>
                  </a:schemeClr>
                </a:solidFill>
                <a:latin typeface="Arial" panose="020B0604020202020204" pitchFamily="34" charset="0"/>
                <a:cs typeface="Arial" panose="020B0604020202020204" pitchFamily="34" charset="0"/>
              </a:rPr>
              <a:t>Acumulació de pertorbacions amb el temps</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sp>
        <p:nvSpPr>
          <p:cNvPr id="4" name="Rectángulo 3">
            <a:extLst>
              <a:ext uri="{FF2B5EF4-FFF2-40B4-BE49-F238E27FC236}">
                <a16:creationId xmlns:a16="http://schemas.microsoft.com/office/drawing/2014/main" id="{A879C028-7865-D8A3-673F-4E3B7841096B}"/>
              </a:ext>
            </a:extLst>
          </p:cNvPr>
          <p:cNvSpPr/>
          <p:nvPr/>
        </p:nvSpPr>
        <p:spPr>
          <a:xfrm>
            <a:off x="270934" y="2186820"/>
            <a:ext cx="11234057" cy="77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pic>
        <p:nvPicPr>
          <p:cNvPr id="6" name="Imagen 5" descr="Diagrama&#10;&#10;Descripción generada automáticamente">
            <a:extLst>
              <a:ext uri="{FF2B5EF4-FFF2-40B4-BE49-F238E27FC236}">
                <a16:creationId xmlns:a16="http://schemas.microsoft.com/office/drawing/2014/main" id="{74F75DC0-76E8-86FD-AB41-3F1693F44BC8}"/>
              </a:ext>
            </a:extLst>
          </p:cNvPr>
          <p:cNvPicPr>
            <a:picLocks noChangeAspect="1"/>
          </p:cNvPicPr>
          <p:nvPr/>
        </p:nvPicPr>
        <p:blipFill rotWithShape="1">
          <a:blip r:embed="rId4"/>
          <a:srcRect t="16899" b="26068"/>
          <a:stretch/>
        </p:blipFill>
        <p:spPr>
          <a:xfrm>
            <a:off x="161077" y="1067796"/>
            <a:ext cx="11869844" cy="4483352"/>
          </a:xfrm>
          <a:prstGeom prst="rect">
            <a:avLst/>
          </a:prstGeom>
        </p:spPr>
      </p:pic>
    </p:spTree>
    <p:extLst>
      <p:ext uri="{BB962C8B-B14F-4D97-AF65-F5344CB8AC3E}">
        <p14:creationId xmlns:p14="http://schemas.microsoft.com/office/powerpoint/2010/main" val="3047077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6" y="394720"/>
            <a:ext cx="5706232" cy="523220"/>
          </a:xfrm>
          <a:prstGeom prst="rect">
            <a:avLst/>
          </a:prstGeom>
          <a:noFill/>
        </p:spPr>
        <p:txBody>
          <a:bodyPr wrap="square" rtlCol="0" anchor="ctr">
            <a:spAutoFit/>
          </a:bodyPr>
          <a:lstStyle/>
          <a:p>
            <a:pPr fontAlgn="ctr"/>
            <a:r>
              <a:rPr lang="ca-ES" sz="2800" dirty="0">
                <a:solidFill>
                  <a:schemeClr val="bg2">
                    <a:lumMod val="25000"/>
                  </a:schemeClr>
                </a:solidFill>
                <a:latin typeface="Arial" panose="020B0604020202020204" pitchFamily="34" charset="0"/>
                <a:cs typeface="Arial" panose="020B0604020202020204" pitchFamily="34" charset="0"/>
              </a:rPr>
              <a:t>Canvis en el càncer</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pic>
        <p:nvPicPr>
          <p:cNvPr id="4" name="Imagen 3">
            <a:extLst>
              <a:ext uri="{FF2B5EF4-FFF2-40B4-BE49-F238E27FC236}">
                <a16:creationId xmlns:a16="http://schemas.microsoft.com/office/drawing/2014/main" id="{075CBEBD-9731-0B66-165C-280CF21C5D37}"/>
              </a:ext>
            </a:extLst>
          </p:cNvPr>
          <p:cNvPicPr>
            <a:picLocks noChangeAspect="1"/>
          </p:cNvPicPr>
          <p:nvPr/>
        </p:nvPicPr>
        <p:blipFill rotWithShape="1">
          <a:blip r:embed="rId4"/>
          <a:srcRect r="53197"/>
          <a:stretch/>
        </p:blipFill>
        <p:spPr>
          <a:xfrm>
            <a:off x="0" y="1916256"/>
            <a:ext cx="5706232" cy="3025489"/>
          </a:xfrm>
          <a:prstGeom prst="rect">
            <a:avLst/>
          </a:prstGeom>
        </p:spPr>
      </p:pic>
      <p:sp>
        <p:nvSpPr>
          <p:cNvPr id="5" name="Rectángulo 4">
            <a:extLst>
              <a:ext uri="{FF2B5EF4-FFF2-40B4-BE49-F238E27FC236}">
                <a16:creationId xmlns:a16="http://schemas.microsoft.com/office/drawing/2014/main" id="{D70E87D3-7A00-D7D9-92E2-4963BF8DC154}"/>
              </a:ext>
            </a:extLst>
          </p:cNvPr>
          <p:cNvSpPr/>
          <p:nvPr/>
        </p:nvSpPr>
        <p:spPr>
          <a:xfrm>
            <a:off x="106439" y="1941810"/>
            <a:ext cx="613076" cy="791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6" name="Rectángulo 5">
            <a:extLst>
              <a:ext uri="{FF2B5EF4-FFF2-40B4-BE49-F238E27FC236}">
                <a16:creationId xmlns:a16="http://schemas.microsoft.com/office/drawing/2014/main" id="{B554F8A4-A7DF-7192-957E-2D47F2E436B1}"/>
              </a:ext>
            </a:extLst>
          </p:cNvPr>
          <p:cNvSpPr/>
          <p:nvPr/>
        </p:nvSpPr>
        <p:spPr>
          <a:xfrm>
            <a:off x="5399694" y="3063932"/>
            <a:ext cx="613076" cy="791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 name="CuadroTexto 2">
            <a:extLst>
              <a:ext uri="{FF2B5EF4-FFF2-40B4-BE49-F238E27FC236}">
                <a16:creationId xmlns:a16="http://schemas.microsoft.com/office/drawing/2014/main" id="{1DD73B98-F821-9815-E5BC-ACB6522959F8}"/>
              </a:ext>
            </a:extLst>
          </p:cNvPr>
          <p:cNvSpPr txBox="1"/>
          <p:nvPr/>
        </p:nvSpPr>
        <p:spPr>
          <a:xfrm>
            <a:off x="7482348" y="6362416"/>
            <a:ext cx="6096000" cy="307777"/>
          </a:xfrm>
          <a:prstGeom prst="rect">
            <a:avLst/>
          </a:prstGeom>
          <a:noFill/>
        </p:spPr>
        <p:txBody>
          <a:bodyPr wrap="square">
            <a:spAutoFit/>
          </a:bodyPr>
          <a:lstStyle/>
          <a:p>
            <a:pPr algn="l"/>
            <a:r>
              <a:rPr lang="en-US" sz="1400" b="0" i="0" dirty="0">
                <a:solidFill>
                  <a:srgbClr val="212121"/>
                </a:solidFill>
                <a:effectLst/>
                <a:latin typeface="BlinkMacSystemFont"/>
              </a:rPr>
              <a:t>Adapted from DOI: </a:t>
            </a:r>
            <a:r>
              <a:rPr lang="en-US" sz="1400" b="0" i="0" u="none" strike="noStrike" dirty="0">
                <a:solidFill>
                  <a:srgbClr val="0071BC"/>
                </a:solidFill>
                <a:effectLst/>
                <a:latin typeface="BlinkMacSystemFont"/>
                <a:hlinkClick r:id="rId5"/>
              </a:rPr>
              <a:t>10.1146/annurev-animal-021419-083634</a:t>
            </a:r>
            <a:endParaRPr lang="en-US" sz="1400" b="0" i="0" dirty="0">
              <a:solidFill>
                <a:srgbClr val="212121"/>
              </a:solidFill>
              <a:effectLst/>
              <a:latin typeface="BlinkMacSystemFont"/>
            </a:endParaRPr>
          </a:p>
        </p:txBody>
      </p:sp>
    </p:spTree>
    <p:extLst>
      <p:ext uri="{BB962C8B-B14F-4D97-AF65-F5344CB8AC3E}">
        <p14:creationId xmlns:p14="http://schemas.microsoft.com/office/powerpoint/2010/main" val="4192168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6" y="394720"/>
            <a:ext cx="5706232" cy="523220"/>
          </a:xfrm>
          <a:prstGeom prst="rect">
            <a:avLst/>
          </a:prstGeom>
          <a:noFill/>
        </p:spPr>
        <p:txBody>
          <a:bodyPr wrap="square" rtlCol="0" anchor="ctr">
            <a:spAutoFit/>
          </a:bodyPr>
          <a:lstStyle/>
          <a:p>
            <a:pPr fontAlgn="ctr"/>
            <a:r>
              <a:rPr lang="ca-ES" sz="2800" dirty="0">
                <a:solidFill>
                  <a:schemeClr val="bg2">
                    <a:lumMod val="25000"/>
                  </a:schemeClr>
                </a:solidFill>
                <a:latin typeface="Arial" panose="020B0604020202020204" pitchFamily="34" charset="0"/>
                <a:cs typeface="Arial" panose="020B0604020202020204" pitchFamily="34" charset="0"/>
              </a:rPr>
              <a:t>Canvis en el càncer</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pic>
        <p:nvPicPr>
          <p:cNvPr id="4" name="Imagen 3">
            <a:extLst>
              <a:ext uri="{FF2B5EF4-FFF2-40B4-BE49-F238E27FC236}">
                <a16:creationId xmlns:a16="http://schemas.microsoft.com/office/drawing/2014/main" id="{075CBEBD-9731-0B66-165C-280CF21C5D37}"/>
              </a:ext>
            </a:extLst>
          </p:cNvPr>
          <p:cNvPicPr>
            <a:picLocks noChangeAspect="1"/>
          </p:cNvPicPr>
          <p:nvPr/>
        </p:nvPicPr>
        <p:blipFill>
          <a:blip r:embed="rId4"/>
          <a:stretch>
            <a:fillRect/>
          </a:stretch>
        </p:blipFill>
        <p:spPr>
          <a:xfrm>
            <a:off x="0" y="1916256"/>
            <a:ext cx="12192000" cy="3025489"/>
          </a:xfrm>
          <a:prstGeom prst="rect">
            <a:avLst/>
          </a:prstGeom>
        </p:spPr>
      </p:pic>
      <p:sp>
        <p:nvSpPr>
          <p:cNvPr id="2" name="Rectángulo 1">
            <a:extLst>
              <a:ext uri="{FF2B5EF4-FFF2-40B4-BE49-F238E27FC236}">
                <a16:creationId xmlns:a16="http://schemas.microsoft.com/office/drawing/2014/main" id="{48BA0191-25BA-F4F5-D09D-4EC38665C568}"/>
              </a:ext>
            </a:extLst>
          </p:cNvPr>
          <p:cNvSpPr/>
          <p:nvPr/>
        </p:nvSpPr>
        <p:spPr>
          <a:xfrm>
            <a:off x="106439" y="1941810"/>
            <a:ext cx="613076" cy="791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3" name="Rectángulo 2">
            <a:extLst>
              <a:ext uri="{FF2B5EF4-FFF2-40B4-BE49-F238E27FC236}">
                <a16:creationId xmlns:a16="http://schemas.microsoft.com/office/drawing/2014/main" id="{6A45E264-CC17-FEDB-6714-4640DCFF618F}"/>
              </a:ext>
            </a:extLst>
          </p:cNvPr>
          <p:cNvSpPr/>
          <p:nvPr/>
        </p:nvSpPr>
        <p:spPr>
          <a:xfrm>
            <a:off x="6637867" y="1908170"/>
            <a:ext cx="613076" cy="791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 name="CuadroTexto 4">
            <a:extLst>
              <a:ext uri="{FF2B5EF4-FFF2-40B4-BE49-F238E27FC236}">
                <a16:creationId xmlns:a16="http://schemas.microsoft.com/office/drawing/2014/main" id="{578A3DA3-004C-F4C2-AADA-572C4F0D112B}"/>
              </a:ext>
            </a:extLst>
          </p:cNvPr>
          <p:cNvSpPr txBox="1"/>
          <p:nvPr/>
        </p:nvSpPr>
        <p:spPr>
          <a:xfrm>
            <a:off x="7482348" y="6362416"/>
            <a:ext cx="6096000" cy="307777"/>
          </a:xfrm>
          <a:prstGeom prst="rect">
            <a:avLst/>
          </a:prstGeom>
          <a:noFill/>
        </p:spPr>
        <p:txBody>
          <a:bodyPr wrap="square">
            <a:spAutoFit/>
          </a:bodyPr>
          <a:lstStyle/>
          <a:p>
            <a:pPr algn="l"/>
            <a:r>
              <a:rPr lang="en-US" sz="1400" b="0" i="0" dirty="0">
                <a:solidFill>
                  <a:srgbClr val="212121"/>
                </a:solidFill>
                <a:effectLst/>
                <a:latin typeface="BlinkMacSystemFont"/>
              </a:rPr>
              <a:t>Adapted from DOI: </a:t>
            </a:r>
            <a:r>
              <a:rPr lang="en-US" sz="1400" b="0" i="0" u="none" strike="noStrike" dirty="0">
                <a:solidFill>
                  <a:srgbClr val="0071BC"/>
                </a:solidFill>
                <a:effectLst/>
                <a:latin typeface="BlinkMacSystemFont"/>
                <a:hlinkClick r:id="rId5"/>
              </a:rPr>
              <a:t>10.1146/annurev-animal-021419-083634</a:t>
            </a:r>
            <a:endParaRPr lang="en-US" sz="1400" b="0" i="0" dirty="0">
              <a:solidFill>
                <a:srgbClr val="212121"/>
              </a:solidFill>
              <a:effectLst/>
              <a:latin typeface="BlinkMacSystemFont"/>
            </a:endParaRPr>
          </a:p>
        </p:txBody>
      </p:sp>
    </p:spTree>
    <p:extLst>
      <p:ext uri="{BB962C8B-B14F-4D97-AF65-F5344CB8AC3E}">
        <p14:creationId xmlns:p14="http://schemas.microsoft.com/office/powerpoint/2010/main" val="3341582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6" y="394722"/>
            <a:ext cx="5706232" cy="523220"/>
          </a:xfrm>
          <a:prstGeom prst="rect">
            <a:avLst/>
          </a:prstGeom>
          <a:noFill/>
        </p:spPr>
        <p:txBody>
          <a:bodyPr wrap="square" rtlCol="0" anchor="ctr">
            <a:spAutoFit/>
          </a:bodyPr>
          <a:lstStyle/>
          <a:p>
            <a:pPr fontAlgn="ctr"/>
            <a:r>
              <a:rPr lang="ca-ES" sz="2800" dirty="0">
                <a:solidFill>
                  <a:schemeClr val="bg2">
                    <a:lumMod val="25000"/>
                  </a:schemeClr>
                </a:solidFill>
                <a:latin typeface="Arial" panose="020B0604020202020204" pitchFamily="34" charset="0"/>
                <a:cs typeface="Arial" panose="020B0604020202020204" pitchFamily="34" charset="0"/>
              </a:rPr>
              <a:t>Canvis epigenètics al càncer</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13" y="1394995"/>
            <a:ext cx="12148387" cy="4038523"/>
          </a:xfrm>
          <a:prstGeom prst="rect">
            <a:avLst/>
          </a:prstGeom>
        </p:spPr>
      </p:pic>
    </p:spTree>
    <p:extLst>
      <p:ext uri="{BB962C8B-B14F-4D97-AF65-F5344CB8AC3E}">
        <p14:creationId xmlns:p14="http://schemas.microsoft.com/office/powerpoint/2010/main" val="2053432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3076" y="471227"/>
            <a:ext cx="6828408" cy="461665"/>
          </a:xfrm>
          <a:prstGeom prst="rect">
            <a:avLst/>
          </a:prstGeom>
        </p:spPr>
        <p:txBody>
          <a:bodyPr wrap="none">
            <a:spAutoFit/>
          </a:bodyPr>
          <a:lstStyle/>
          <a:p>
            <a:r>
              <a:rPr lang="es-ES" sz="2400" b="1" dirty="0">
                <a:latin typeface="Arial" panose="020B0604020202020204" pitchFamily="34" charset="0"/>
                <a:ea typeface="Helvetica Neue" charset="0"/>
                <a:cs typeface="Arial" panose="020B0604020202020204" pitchFamily="34" charset="0"/>
              </a:rPr>
              <a:t>Hypermethylation of tumor </a:t>
            </a:r>
            <a:r>
              <a:rPr lang="es-ES" sz="2400" b="1" dirty="0" err="1">
                <a:latin typeface="Arial" panose="020B0604020202020204" pitchFamily="34" charset="0"/>
                <a:ea typeface="Helvetica Neue" charset="0"/>
                <a:cs typeface="Arial" panose="020B0604020202020204" pitchFamily="34" charset="0"/>
              </a:rPr>
              <a:t>suppressor</a:t>
            </a:r>
            <a:r>
              <a:rPr lang="es-ES" sz="2400" b="1" dirty="0">
                <a:latin typeface="Arial" panose="020B0604020202020204" pitchFamily="34" charset="0"/>
                <a:ea typeface="Helvetica Neue" charset="0"/>
                <a:cs typeface="Arial" panose="020B0604020202020204" pitchFamily="34" charset="0"/>
              </a:rPr>
              <a:t> genes</a:t>
            </a:r>
          </a:p>
        </p:txBody>
      </p:sp>
      <p:grpSp>
        <p:nvGrpSpPr>
          <p:cNvPr id="6" name="Group 5"/>
          <p:cNvGrpSpPr/>
          <p:nvPr/>
        </p:nvGrpSpPr>
        <p:grpSpPr>
          <a:xfrm>
            <a:off x="2573609" y="1336431"/>
            <a:ext cx="7057167" cy="5230980"/>
            <a:chOff x="782322" y="873324"/>
            <a:chExt cx="7762325" cy="5922975"/>
          </a:xfrm>
        </p:grpSpPr>
        <p:sp>
          <p:nvSpPr>
            <p:cNvPr id="2" name="Rectangle 1"/>
            <p:cNvSpPr/>
            <p:nvPr/>
          </p:nvSpPr>
          <p:spPr>
            <a:xfrm>
              <a:off x="7560441" y="6517506"/>
              <a:ext cx="984206" cy="278793"/>
            </a:xfrm>
            <a:prstGeom prst="rect">
              <a:avLst/>
            </a:prstGeom>
          </p:spPr>
          <p:txBody>
            <a:bodyPr wrap="none">
              <a:spAutoFit/>
            </a:bodyPr>
            <a:lstStyle/>
            <a:p>
              <a:r>
                <a:rPr lang="en-US" sz="1000" dirty="0" err="1">
                  <a:latin typeface="Avenir Next Condensed" charset="0"/>
                  <a:ea typeface="Avenir Next Condensed" charset="0"/>
                  <a:cs typeface="Avenir Next Condensed" charset="0"/>
                </a:rPr>
                <a:t>Esteller</a:t>
              </a:r>
              <a:r>
                <a:rPr lang="en-US" sz="1000" dirty="0">
                  <a:latin typeface="Avenir Next Condensed" charset="0"/>
                  <a:ea typeface="Avenir Next Condensed" charset="0"/>
                  <a:cs typeface="Avenir Next Condensed" charset="0"/>
                </a:rPr>
                <a:t>, 2008</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744"/>
            <a:stretch/>
          </p:blipFill>
          <p:spPr>
            <a:xfrm>
              <a:off x="782322" y="873324"/>
              <a:ext cx="7587956" cy="5656793"/>
            </a:xfrm>
            <a:prstGeom prst="rect">
              <a:avLst/>
            </a:prstGeom>
          </p:spPr>
        </p:pic>
      </p:grpSp>
      <p:pic>
        <p:nvPicPr>
          <p:cNvPr id="3" name="Imagen 2">
            <a:extLst>
              <a:ext uri="{FF2B5EF4-FFF2-40B4-BE49-F238E27FC236}">
                <a16:creationId xmlns:a16="http://schemas.microsoft.com/office/drawing/2014/main" id="{F612B54A-E88E-A477-5DB6-FEF666BE5EF2}"/>
              </a:ext>
            </a:extLst>
          </p:cNvPr>
          <p:cNvPicPr>
            <a:picLocks/>
          </p:cNvPicPr>
          <p:nvPr/>
        </p:nvPicPr>
        <p:blipFill>
          <a:blip r:embed="rId3"/>
          <a:stretch>
            <a:fillRect/>
          </a:stretch>
        </p:blipFill>
        <p:spPr>
          <a:xfrm>
            <a:off x="-1" y="6777913"/>
            <a:ext cx="12192000" cy="80087"/>
          </a:xfrm>
          <a:prstGeom prst="rect">
            <a:avLst/>
          </a:prstGeom>
        </p:spPr>
      </p:pic>
      <p:pic>
        <p:nvPicPr>
          <p:cNvPr id="8" name="Imagen 7">
            <a:extLst>
              <a:ext uri="{FF2B5EF4-FFF2-40B4-BE49-F238E27FC236}">
                <a16:creationId xmlns:a16="http://schemas.microsoft.com/office/drawing/2014/main" id="{239BB4C1-AEB5-77C3-4F7A-DCD3B1EF2F01}"/>
              </a:ext>
            </a:extLst>
          </p:cNvPr>
          <p:cNvPicPr>
            <a:picLocks/>
          </p:cNvPicPr>
          <p:nvPr/>
        </p:nvPicPr>
        <p:blipFill>
          <a:blip r:embed="rId3"/>
          <a:stretch>
            <a:fillRect/>
          </a:stretch>
        </p:blipFill>
        <p:spPr>
          <a:xfrm>
            <a:off x="0" y="0"/>
            <a:ext cx="12192000" cy="72000"/>
          </a:xfrm>
          <a:prstGeom prst="rect">
            <a:avLst/>
          </a:prstGeom>
        </p:spPr>
      </p:pic>
      <p:pic>
        <p:nvPicPr>
          <p:cNvPr id="9" name="Imagen 8">
            <a:extLst>
              <a:ext uri="{FF2B5EF4-FFF2-40B4-BE49-F238E27FC236}">
                <a16:creationId xmlns:a16="http://schemas.microsoft.com/office/drawing/2014/main" id="{F0B986D6-1EBC-008F-A305-05F94178C626}"/>
              </a:ext>
            </a:extLst>
          </p:cNvPr>
          <p:cNvPicPr>
            <a:picLocks/>
          </p:cNvPicPr>
          <p:nvPr/>
        </p:nvPicPr>
        <p:blipFill>
          <a:blip r:embed="rId3"/>
          <a:stretch>
            <a:fillRect/>
          </a:stretch>
        </p:blipFill>
        <p:spPr>
          <a:xfrm flipV="1">
            <a:off x="613076" y="871774"/>
            <a:ext cx="4984595" cy="36000"/>
          </a:xfrm>
          <a:prstGeom prst="rect">
            <a:avLst/>
          </a:prstGeom>
        </p:spPr>
      </p:pic>
      <p:pic>
        <p:nvPicPr>
          <p:cNvPr id="10" name="Imagen 9">
            <a:extLst>
              <a:ext uri="{FF2B5EF4-FFF2-40B4-BE49-F238E27FC236}">
                <a16:creationId xmlns:a16="http://schemas.microsoft.com/office/drawing/2014/main" id="{3D7A6423-CF4E-AB06-ACA9-EF02B09711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823811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6" y="394720"/>
            <a:ext cx="5706232" cy="523220"/>
          </a:xfrm>
          <a:prstGeom prst="rect">
            <a:avLst/>
          </a:prstGeom>
          <a:noFill/>
        </p:spPr>
        <p:txBody>
          <a:bodyPr wrap="square" rtlCol="0" anchor="ctr">
            <a:spAutoFit/>
          </a:bodyPr>
          <a:lstStyle/>
          <a:p>
            <a:pPr fontAlgn="ctr"/>
            <a:r>
              <a:rPr lang="ca-ES" sz="2800" dirty="0">
                <a:solidFill>
                  <a:schemeClr val="bg2">
                    <a:lumMod val="25000"/>
                  </a:schemeClr>
                </a:solidFill>
                <a:latin typeface="Arial" panose="020B0604020202020204" pitchFamily="34" charset="0"/>
                <a:cs typeface="Arial" panose="020B0604020202020204" pitchFamily="34" charset="0"/>
              </a:rPr>
              <a:t>Canvis en el càncer</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pic>
        <p:nvPicPr>
          <p:cNvPr id="2" name="Imagen 1"/>
          <p:cNvPicPr>
            <a:picLocks noChangeAspect="1"/>
          </p:cNvPicPr>
          <p:nvPr/>
        </p:nvPicPr>
        <p:blipFill rotWithShape="1">
          <a:blip r:embed="rId4"/>
          <a:srcRect t="13156" r="48559" b="36859"/>
          <a:stretch/>
        </p:blipFill>
        <p:spPr>
          <a:xfrm>
            <a:off x="0" y="1742661"/>
            <a:ext cx="6096000" cy="3948924"/>
          </a:xfrm>
          <a:prstGeom prst="rect">
            <a:avLst/>
          </a:prstGeom>
        </p:spPr>
      </p:pic>
      <p:sp>
        <p:nvSpPr>
          <p:cNvPr id="4" name="CuadroTexto 3">
            <a:extLst>
              <a:ext uri="{FF2B5EF4-FFF2-40B4-BE49-F238E27FC236}">
                <a16:creationId xmlns:a16="http://schemas.microsoft.com/office/drawing/2014/main" id="{6AE0FA26-6ED9-3700-D5D4-64D68A6C6B95}"/>
              </a:ext>
            </a:extLst>
          </p:cNvPr>
          <p:cNvSpPr txBox="1"/>
          <p:nvPr/>
        </p:nvSpPr>
        <p:spPr>
          <a:xfrm>
            <a:off x="7313113" y="6433377"/>
            <a:ext cx="4878887" cy="276999"/>
          </a:xfrm>
          <a:prstGeom prst="rect">
            <a:avLst/>
          </a:prstGeom>
          <a:noFill/>
        </p:spPr>
        <p:txBody>
          <a:bodyPr wrap="square">
            <a:spAutoFit/>
          </a:bodyPr>
          <a:lstStyle/>
          <a:p>
            <a:r>
              <a:rPr lang="es-ES" sz="1200" dirty="0"/>
              <a:t>https://explorebiology.org/summary/genetics/the-genetic-basis-of-cancer</a:t>
            </a:r>
          </a:p>
        </p:txBody>
      </p:sp>
    </p:spTree>
    <p:extLst>
      <p:ext uri="{BB962C8B-B14F-4D97-AF65-F5344CB8AC3E}">
        <p14:creationId xmlns:p14="http://schemas.microsoft.com/office/powerpoint/2010/main" val="2079786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6" y="394720"/>
            <a:ext cx="5706232" cy="523220"/>
          </a:xfrm>
          <a:prstGeom prst="rect">
            <a:avLst/>
          </a:prstGeom>
          <a:noFill/>
        </p:spPr>
        <p:txBody>
          <a:bodyPr wrap="square" rtlCol="0" anchor="ctr">
            <a:spAutoFit/>
          </a:bodyPr>
          <a:lstStyle/>
          <a:p>
            <a:pPr fontAlgn="ctr"/>
            <a:r>
              <a:rPr lang="ca-ES" sz="2800" dirty="0">
                <a:solidFill>
                  <a:schemeClr val="bg2">
                    <a:lumMod val="25000"/>
                  </a:schemeClr>
                </a:solidFill>
                <a:latin typeface="Arial" panose="020B0604020202020204" pitchFamily="34" charset="0"/>
                <a:cs typeface="Arial" panose="020B0604020202020204" pitchFamily="34" charset="0"/>
              </a:rPr>
              <a:t>Canvis en el càncer</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pic>
        <p:nvPicPr>
          <p:cNvPr id="2" name="Imagen 1"/>
          <p:cNvPicPr>
            <a:picLocks noChangeAspect="1"/>
          </p:cNvPicPr>
          <p:nvPr/>
        </p:nvPicPr>
        <p:blipFill rotWithShape="1">
          <a:blip r:embed="rId4"/>
          <a:srcRect t="13156" b="36859"/>
          <a:stretch/>
        </p:blipFill>
        <p:spPr>
          <a:xfrm>
            <a:off x="0" y="1742661"/>
            <a:ext cx="11850357" cy="3948924"/>
          </a:xfrm>
          <a:prstGeom prst="rect">
            <a:avLst/>
          </a:prstGeom>
        </p:spPr>
      </p:pic>
      <p:sp>
        <p:nvSpPr>
          <p:cNvPr id="3" name="CuadroTexto 2">
            <a:extLst>
              <a:ext uri="{FF2B5EF4-FFF2-40B4-BE49-F238E27FC236}">
                <a16:creationId xmlns:a16="http://schemas.microsoft.com/office/drawing/2014/main" id="{2F454799-3F67-BA6A-1A9E-A527CC112BB9}"/>
              </a:ext>
            </a:extLst>
          </p:cNvPr>
          <p:cNvSpPr txBox="1"/>
          <p:nvPr/>
        </p:nvSpPr>
        <p:spPr>
          <a:xfrm>
            <a:off x="7313113" y="6433377"/>
            <a:ext cx="4878887" cy="276999"/>
          </a:xfrm>
          <a:prstGeom prst="rect">
            <a:avLst/>
          </a:prstGeom>
          <a:noFill/>
        </p:spPr>
        <p:txBody>
          <a:bodyPr wrap="square">
            <a:spAutoFit/>
          </a:bodyPr>
          <a:lstStyle/>
          <a:p>
            <a:r>
              <a:rPr lang="es-ES" sz="1200" dirty="0"/>
              <a:t>https://explorebiology.org/summary/genetics/the-genetic-basis-of-cancer</a:t>
            </a:r>
          </a:p>
        </p:txBody>
      </p:sp>
    </p:spTree>
    <p:extLst>
      <p:ext uri="{BB962C8B-B14F-4D97-AF65-F5344CB8AC3E}">
        <p14:creationId xmlns:p14="http://schemas.microsoft.com/office/powerpoint/2010/main" val="2263447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5" y="429035"/>
            <a:ext cx="3047673" cy="430887"/>
          </a:xfrm>
          <a:prstGeom prst="rect">
            <a:avLst/>
          </a:prstGeom>
          <a:noFill/>
        </p:spPr>
        <p:txBody>
          <a:bodyPr wrap="square" rtlCol="0" anchor="ctr">
            <a:spAutoFit/>
          </a:bodyPr>
          <a:lstStyle/>
          <a:p>
            <a:pPr fontAlgn="ctr"/>
            <a:r>
              <a:rPr lang="ca-ES" sz="2200" dirty="0">
                <a:solidFill>
                  <a:schemeClr val="bg2">
                    <a:lumMod val="25000"/>
                  </a:schemeClr>
                </a:solidFill>
                <a:latin typeface="Arial" panose="020B0604020202020204" pitchFamily="34" charset="0"/>
                <a:cs typeface="Arial" panose="020B0604020202020204" pitchFamily="34" charset="0"/>
              </a:rPr>
              <a:t>Teràpia</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56" y="1003346"/>
            <a:ext cx="10692234" cy="5726715"/>
          </a:xfrm>
          <a:prstGeom prst="rect">
            <a:avLst/>
          </a:prstGeom>
        </p:spPr>
      </p:pic>
    </p:spTree>
    <p:extLst>
      <p:ext uri="{BB962C8B-B14F-4D97-AF65-F5344CB8AC3E}">
        <p14:creationId xmlns:p14="http://schemas.microsoft.com/office/powerpoint/2010/main" val="1759070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30647" y="1492444"/>
            <a:ext cx="7546354" cy="4186136"/>
            <a:chOff x="906647" y="1492444"/>
            <a:chExt cx="7546354" cy="418613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47" y="1492444"/>
              <a:ext cx="4186136" cy="4186136"/>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3627" b="97927" l="8000" r="86400">
                          <a14:backgroundMark x1="52800" y1="68394" x2="52800" y2="68394"/>
                          <a14:backgroundMark x1="52800" y1="68394" x2="52800" y2="68394"/>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06778" y="1688353"/>
              <a:ext cx="2250001" cy="1737001"/>
            </a:xfrm>
            <a:prstGeom prst="rect">
              <a:avLst/>
            </a:prstGeom>
          </p:spPr>
        </p:pic>
        <p:sp>
          <p:nvSpPr>
            <p:cNvPr id="8" name="TextBox 7"/>
            <p:cNvSpPr txBox="1"/>
            <p:nvPr/>
          </p:nvSpPr>
          <p:spPr>
            <a:xfrm>
              <a:off x="5711545" y="3463454"/>
              <a:ext cx="2741456" cy="1200329"/>
            </a:xfrm>
            <a:prstGeom prst="rect">
              <a:avLst/>
            </a:prstGeom>
            <a:noFill/>
          </p:spPr>
          <p:txBody>
            <a:bodyPr wrap="none" rtlCol="0">
              <a:spAutoFit/>
            </a:bodyPr>
            <a:lstStyle/>
            <a:p>
              <a:r>
                <a:rPr lang="es-ES_tradnl" sz="2400" b="1" dirty="0">
                  <a:solidFill>
                    <a:srgbClr val="008F00"/>
                  </a:solidFill>
                  <a:latin typeface="Arial" panose="020B0604020202020204" pitchFamily="34" charset="0"/>
                  <a:ea typeface="Helvetica Neue" charset="0"/>
                  <a:cs typeface="Arial" panose="020B0604020202020204" pitchFamily="34" charset="0"/>
                </a:rPr>
                <a:t>Epigenetic </a:t>
              </a:r>
              <a:r>
                <a:rPr lang="es-ES_tradnl" sz="2400" b="1" dirty="0" err="1">
                  <a:solidFill>
                    <a:srgbClr val="008F00"/>
                  </a:solidFill>
                  <a:latin typeface="Arial" panose="020B0604020202020204" pitchFamily="34" charset="0"/>
                  <a:ea typeface="Helvetica Neue" charset="0"/>
                  <a:cs typeface="Arial" panose="020B0604020202020204" pitchFamily="34" charset="0"/>
                </a:rPr>
                <a:t>marks</a:t>
              </a:r>
              <a:endParaRPr lang="es-ES_tradnl" sz="2400" b="1" dirty="0">
                <a:solidFill>
                  <a:srgbClr val="008F00"/>
                </a:solidFill>
                <a:latin typeface="Arial" panose="020B0604020202020204" pitchFamily="34" charset="0"/>
                <a:ea typeface="Helvetica Neue" charset="0"/>
                <a:cs typeface="Arial" panose="020B0604020202020204" pitchFamily="34" charset="0"/>
              </a:endParaRPr>
            </a:p>
            <a:p>
              <a:r>
                <a:rPr lang="es-ES_tradnl" sz="2400" b="1" dirty="0" err="1">
                  <a:latin typeface="Arial" panose="020B0604020202020204" pitchFamily="34" charset="0"/>
                  <a:ea typeface="Helvetica Neue" charset="0"/>
                  <a:cs typeface="Arial" panose="020B0604020202020204" pitchFamily="34" charset="0"/>
                </a:rPr>
                <a:t>give</a:t>
              </a:r>
              <a:r>
                <a:rPr lang="es-ES_tradnl" sz="2400" b="1" dirty="0">
                  <a:latin typeface="Arial" panose="020B0604020202020204" pitchFamily="34" charset="0"/>
                  <a:ea typeface="Helvetica Neue" charset="0"/>
                  <a:cs typeface="Arial" panose="020B0604020202020204" pitchFamily="34" charset="0"/>
                </a:rPr>
                <a:t> </a:t>
              </a:r>
              <a:r>
                <a:rPr lang="es-ES_tradnl" sz="2400" b="1" dirty="0" err="1">
                  <a:latin typeface="Arial" panose="020B0604020202020204" pitchFamily="34" charset="0"/>
                  <a:ea typeface="Helvetica Neue" charset="0"/>
                  <a:cs typeface="Arial" panose="020B0604020202020204" pitchFamily="34" charset="0"/>
                </a:rPr>
                <a:t>meaning</a:t>
              </a:r>
              <a:r>
                <a:rPr lang="es-ES_tradnl" sz="2400" b="1" dirty="0">
                  <a:latin typeface="Arial" panose="020B0604020202020204" pitchFamily="34" charset="0"/>
                  <a:ea typeface="Helvetica Neue" charset="0"/>
                  <a:cs typeface="Arial" panose="020B0604020202020204" pitchFamily="34" charset="0"/>
                </a:rPr>
                <a:t> to </a:t>
              </a:r>
            </a:p>
            <a:p>
              <a:r>
                <a:rPr lang="es-ES_tradnl" sz="2400" b="1" dirty="0">
                  <a:latin typeface="Arial" panose="020B0604020202020204" pitchFamily="34" charset="0"/>
                  <a:ea typeface="Helvetica Neue" charset="0"/>
                  <a:cs typeface="Arial" panose="020B0604020202020204" pitchFamily="34" charset="0"/>
                </a:rPr>
                <a:t>DNA </a:t>
              </a:r>
              <a:r>
                <a:rPr lang="es-ES_tradnl" sz="2400" b="1" dirty="0" err="1">
                  <a:latin typeface="Arial" panose="020B0604020202020204" pitchFamily="34" charset="0"/>
                  <a:ea typeface="Helvetica Neue" charset="0"/>
                  <a:cs typeface="Arial" panose="020B0604020202020204" pitchFamily="34" charset="0"/>
                </a:rPr>
                <a:t>information</a:t>
              </a:r>
              <a:endParaRPr lang="es-ES_tradnl" sz="2400" b="1" dirty="0">
                <a:latin typeface="Arial" panose="020B0604020202020204" pitchFamily="34" charset="0"/>
                <a:ea typeface="Helvetica Neue" charset="0"/>
                <a:cs typeface="Arial" panose="020B0604020202020204" pitchFamily="34" charset="0"/>
              </a:endParaRPr>
            </a:p>
          </p:txBody>
        </p:sp>
      </p:grpSp>
      <p:sp>
        <p:nvSpPr>
          <p:cNvPr id="6" name="TextBox 5"/>
          <p:cNvSpPr txBox="1"/>
          <p:nvPr/>
        </p:nvSpPr>
        <p:spPr>
          <a:xfrm>
            <a:off x="685242" y="441758"/>
            <a:ext cx="6745536" cy="461665"/>
          </a:xfrm>
          <a:prstGeom prst="rect">
            <a:avLst/>
          </a:prstGeom>
          <a:noFill/>
        </p:spPr>
        <p:txBody>
          <a:bodyPr wrap="square" rtlCol="0">
            <a:spAutoFit/>
          </a:bodyPr>
          <a:lstStyle/>
          <a:p>
            <a:r>
              <a:rPr lang="en-US" sz="2400" b="1" dirty="0">
                <a:solidFill>
                  <a:srgbClr val="008F00"/>
                </a:solidFill>
                <a:latin typeface="Arial" panose="020B0604020202020204" pitchFamily="34" charset="0"/>
                <a:ea typeface="Helvetica Neue" charset="0"/>
                <a:cs typeface="Arial" panose="020B0604020202020204" pitchFamily="34" charset="0"/>
              </a:rPr>
              <a:t>Epigenetics: </a:t>
            </a:r>
            <a:r>
              <a:rPr lang="en-US" sz="2400" b="1" dirty="0">
                <a:latin typeface="Arial" panose="020B0604020202020204" pitchFamily="34" charset="0"/>
                <a:ea typeface="Helvetica Neue" charset="0"/>
                <a:cs typeface="Arial" panose="020B0604020202020204" pitchFamily="34" charset="0"/>
              </a:rPr>
              <a:t>Punctuation marks</a:t>
            </a:r>
          </a:p>
        </p:txBody>
      </p:sp>
      <p:pic>
        <p:nvPicPr>
          <p:cNvPr id="5" name="Imagen 4">
            <a:extLst>
              <a:ext uri="{FF2B5EF4-FFF2-40B4-BE49-F238E27FC236}">
                <a16:creationId xmlns:a16="http://schemas.microsoft.com/office/drawing/2014/main" id="{44306994-7B8F-D5E6-A141-54104C549116}"/>
              </a:ext>
            </a:extLst>
          </p:cNvPr>
          <p:cNvPicPr>
            <a:picLocks/>
          </p:cNvPicPr>
          <p:nvPr/>
        </p:nvPicPr>
        <p:blipFill>
          <a:blip r:embed="rId6"/>
          <a:stretch>
            <a:fillRect/>
          </a:stretch>
        </p:blipFill>
        <p:spPr>
          <a:xfrm>
            <a:off x="-1" y="6777913"/>
            <a:ext cx="12192000" cy="80087"/>
          </a:xfrm>
          <a:prstGeom prst="rect">
            <a:avLst/>
          </a:prstGeom>
        </p:spPr>
      </p:pic>
      <p:pic>
        <p:nvPicPr>
          <p:cNvPr id="7" name="Imagen 6">
            <a:extLst>
              <a:ext uri="{FF2B5EF4-FFF2-40B4-BE49-F238E27FC236}">
                <a16:creationId xmlns:a16="http://schemas.microsoft.com/office/drawing/2014/main" id="{EBE70A56-F0F5-0ACF-044D-5062A61CB790}"/>
              </a:ext>
            </a:extLst>
          </p:cNvPr>
          <p:cNvPicPr>
            <a:picLocks/>
          </p:cNvPicPr>
          <p:nvPr/>
        </p:nvPicPr>
        <p:blipFill>
          <a:blip r:embed="rId6"/>
          <a:stretch>
            <a:fillRect/>
          </a:stretch>
        </p:blipFill>
        <p:spPr>
          <a:xfrm>
            <a:off x="0" y="0"/>
            <a:ext cx="12192000" cy="72000"/>
          </a:xfrm>
          <a:prstGeom prst="rect">
            <a:avLst/>
          </a:prstGeom>
        </p:spPr>
      </p:pic>
      <p:pic>
        <p:nvPicPr>
          <p:cNvPr id="9" name="Imagen 8">
            <a:extLst>
              <a:ext uri="{FF2B5EF4-FFF2-40B4-BE49-F238E27FC236}">
                <a16:creationId xmlns:a16="http://schemas.microsoft.com/office/drawing/2014/main" id="{E0DD027D-6367-DCF2-443F-C0DBCE8311AE}"/>
              </a:ext>
            </a:extLst>
          </p:cNvPr>
          <p:cNvPicPr>
            <a:picLocks/>
          </p:cNvPicPr>
          <p:nvPr/>
        </p:nvPicPr>
        <p:blipFill>
          <a:blip r:embed="rId6"/>
          <a:stretch>
            <a:fillRect/>
          </a:stretch>
        </p:blipFill>
        <p:spPr>
          <a:xfrm flipV="1">
            <a:off x="613076" y="871774"/>
            <a:ext cx="4984595" cy="36000"/>
          </a:xfrm>
          <a:prstGeom prst="rect">
            <a:avLst/>
          </a:prstGeom>
        </p:spPr>
      </p:pic>
      <p:pic>
        <p:nvPicPr>
          <p:cNvPr id="10" name="Imagen 9">
            <a:extLst>
              <a:ext uri="{FF2B5EF4-FFF2-40B4-BE49-F238E27FC236}">
                <a16:creationId xmlns:a16="http://schemas.microsoft.com/office/drawing/2014/main" id="{A74A157B-AC34-536B-ED75-70A7ECCD7C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223001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pic>
        <p:nvPicPr>
          <p:cNvPr id="13" name="Imagen 12"/>
          <p:cNvPicPr>
            <a:picLocks noChangeAspect="1"/>
          </p:cNvPicPr>
          <p:nvPr/>
        </p:nvPicPr>
        <p:blipFill rotWithShape="1">
          <a:blip r:embed="rId4" cstate="print">
            <a:extLst>
              <a:ext uri="{28A0092B-C50C-407E-A947-70E740481C1C}">
                <a14:useLocalDpi xmlns:a14="http://schemas.microsoft.com/office/drawing/2010/main" val="0"/>
              </a:ext>
            </a:extLst>
          </a:blip>
          <a:srcRect l="9279" t="12773" r="19910" b="19530"/>
          <a:stretch/>
        </p:blipFill>
        <p:spPr>
          <a:xfrm>
            <a:off x="675503" y="1819188"/>
            <a:ext cx="5576328" cy="3731741"/>
          </a:xfrm>
          <a:prstGeom prst="rect">
            <a:avLst/>
          </a:prstGeom>
        </p:spPr>
      </p:pic>
      <p:sp>
        <p:nvSpPr>
          <p:cNvPr id="11" name="Título 1">
            <a:extLst>
              <a:ext uri="{FF2B5EF4-FFF2-40B4-BE49-F238E27FC236}">
                <a16:creationId xmlns:a16="http://schemas.microsoft.com/office/drawing/2014/main" id="{4BDB2F1B-60E9-4A3D-AA18-765925754750}"/>
              </a:ext>
            </a:extLst>
          </p:cNvPr>
          <p:cNvSpPr txBox="1">
            <a:spLocks/>
          </p:cNvSpPr>
          <p:nvPr/>
        </p:nvSpPr>
        <p:spPr>
          <a:xfrm>
            <a:off x="7442706" y="1661761"/>
            <a:ext cx="3785052" cy="7251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a-ES" sz="6000" b="1" dirty="0"/>
              <a:t>Epigenètica</a:t>
            </a:r>
            <a:endParaRPr lang="es-ES" sz="6000" b="1" dirty="0"/>
          </a:p>
        </p:txBody>
      </p:sp>
      <p:sp>
        <p:nvSpPr>
          <p:cNvPr id="14" name="CuadroTexto 13"/>
          <p:cNvSpPr txBox="1"/>
          <p:nvPr/>
        </p:nvSpPr>
        <p:spPr>
          <a:xfrm>
            <a:off x="7531080" y="2836804"/>
            <a:ext cx="3987999" cy="646331"/>
          </a:xfrm>
          <a:prstGeom prst="rect">
            <a:avLst/>
          </a:prstGeom>
          <a:noFill/>
        </p:spPr>
        <p:txBody>
          <a:bodyPr wrap="square" rtlCol="0">
            <a:spAutoFit/>
          </a:bodyPr>
          <a:lstStyle/>
          <a:p>
            <a:r>
              <a:rPr lang="ca-ES" dirty="0"/>
              <a:t>Modificacions a l’ADN que no afecten a la seva seqüencia.</a:t>
            </a:r>
          </a:p>
        </p:txBody>
      </p:sp>
      <p:pic>
        <p:nvPicPr>
          <p:cNvPr id="15" name="Imagen 14"/>
          <p:cNvPicPr>
            <a:picLocks noChangeAspect="1"/>
          </p:cNvPicPr>
          <p:nvPr/>
        </p:nvPicPr>
        <p:blipFill>
          <a:blip r:embed="rId5"/>
          <a:stretch>
            <a:fillRect/>
          </a:stretch>
        </p:blipFill>
        <p:spPr>
          <a:xfrm>
            <a:off x="7721056" y="3483135"/>
            <a:ext cx="3506702" cy="3043335"/>
          </a:xfrm>
          <a:prstGeom prst="rect">
            <a:avLst/>
          </a:prstGeom>
        </p:spPr>
      </p:pic>
      <p:sp>
        <p:nvSpPr>
          <p:cNvPr id="16" name="CuadroTexto 15">
            <a:extLst>
              <a:ext uri="{FF2B5EF4-FFF2-40B4-BE49-F238E27FC236}">
                <a16:creationId xmlns:a16="http://schemas.microsoft.com/office/drawing/2014/main" id="{892F4151-AC4D-194A-BCE1-9F7DB71BDE10}"/>
              </a:ext>
            </a:extLst>
          </p:cNvPr>
          <p:cNvSpPr txBox="1"/>
          <p:nvPr/>
        </p:nvSpPr>
        <p:spPr>
          <a:xfrm>
            <a:off x="613076" y="-15951"/>
            <a:ext cx="8962245" cy="954107"/>
          </a:xfrm>
          <a:prstGeom prst="rect">
            <a:avLst/>
          </a:prstGeom>
          <a:noFill/>
        </p:spPr>
        <p:txBody>
          <a:bodyPr wrap="square" rtlCol="0" anchor="ctr">
            <a:spAutoFit/>
          </a:bodyPr>
          <a:lstStyle/>
          <a:p>
            <a:r>
              <a:rPr lang="ca-ES" sz="2800" dirty="0"/>
              <a:t>Si totes les cèl·lules tenen la mateixa informació genètica, per què tenim diferents tipus cel·lulars?</a:t>
            </a:r>
            <a:endParaRPr lang="es-ES" sz="2800" dirty="0"/>
          </a:p>
        </p:txBody>
      </p:sp>
      <p:sp>
        <p:nvSpPr>
          <p:cNvPr id="3" name="CuadroTexto 2">
            <a:extLst>
              <a:ext uri="{FF2B5EF4-FFF2-40B4-BE49-F238E27FC236}">
                <a16:creationId xmlns:a16="http://schemas.microsoft.com/office/drawing/2014/main" id="{4A8DC362-0C66-70C7-DFF8-414B6160CAEC}"/>
              </a:ext>
            </a:extLst>
          </p:cNvPr>
          <p:cNvSpPr txBox="1"/>
          <p:nvPr/>
        </p:nvSpPr>
        <p:spPr>
          <a:xfrm>
            <a:off x="9674942" y="6470136"/>
            <a:ext cx="2271252" cy="307777"/>
          </a:xfrm>
          <a:prstGeom prst="rect">
            <a:avLst/>
          </a:prstGeom>
          <a:noFill/>
        </p:spPr>
        <p:txBody>
          <a:bodyPr wrap="square">
            <a:spAutoFit/>
          </a:bodyPr>
          <a:lstStyle/>
          <a:p>
            <a:pPr algn="l"/>
            <a:r>
              <a:rPr lang="es-ES" sz="1400" b="0" i="0" dirty="0" err="1">
                <a:solidFill>
                  <a:srgbClr val="111111"/>
                </a:solidFill>
                <a:effectLst/>
                <a:latin typeface="Roboto" panose="02000000000000000000" pitchFamily="2" charset="0"/>
              </a:rPr>
              <a:t>Waddington</a:t>
            </a:r>
            <a:r>
              <a:rPr lang="es-ES" sz="1400" b="0" i="0" dirty="0">
                <a:solidFill>
                  <a:srgbClr val="111111"/>
                </a:solidFill>
                <a:effectLst/>
                <a:latin typeface="Roboto" panose="02000000000000000000" pitchFamily="2" charset="0"/>
              </a:rPr>
              <a:t> (1957)</a:t>
            </a:r>
          </a:p>
        </p:txBody>
      </p:sp>
    </p:spTree>
    <p:extLst>
      <p:ext uri="{BB962C8B-B14F-4D97-AF65-F5344CB8AC3E}">
        <p14:creationId xmlns:p14="http://schemas.microsoft.com/office/powerpoint/2010/main" val="23724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4"/>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613077" y="367256"/>
            <a:ext cx="3047673" cy="523220"/>
          </a:xfrm>
          <a:prstGeom prst="rect">
            <a:avLst/>
          </a:prstGeom>
          <a:noFill/>
        </p:spPr>
        <p:txBody>
          <a:bodyPr wrap="square" rtlCol="0" anchor="ctr">
            <a:spAutoFit/>
          </a:bodyPr>
          <a:lstStyle/>
          <a:p>
            <a:pPr fontAlgn="ctr"/>
            <a:r>
              <a:rPr lang="ca-ES" sz="2800" dirty="0">
                <a:solidFill>
                  <a:schemeClr val="bg2">
                    <a:lumMod val="25000"/>
                  </a:schemeClr>
                </a:solidFill>
                <a:latin typeface="Arial" panose="020B0604020202020204" pitchFamily="34" charset="0"/>
                <a:cs typeface="Arial" panose="020B0604020202020204" pitchFamily="34" charset="0"/>
              </a:rPr>
              <a:t>Agraïments</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7" y="871775"/>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3" y="286123"/>
            <a:ext cx="1532920" cy="370208"/>
          </a:xfrm>
          <a:prstGeom prst="rect">
            <a:avLst/>
          </a:prstGeom>
        </p:spPr>
      </p:pic>
      <p:pic>
        <p:nvPicPr>
          <p:cNvPr id="14" name="Imagen 13"/>
          <p:cNvPicPr>
            <a:picLocks noChangeAspect="1"/>
          </p:cNvPicPr>
          <p:nvPr/>
        </p:nvPicPr>
        <p:blipFill>
          <a:blip r:embed="rId4"/>
          <a:stretch>
            <a:fillRect/>
          </a:stretch>
        </p:blipFill>
        <p:spPr>
          <a:xfrm>
            <a:off x="10217803" y="1520073"/>
            <a:ext cx="1837327" cy="933245"/>
          </a:xfrm>
          <a:prstGeom prst="rect">
            <a:avLst/>
          </a:prstGeom>
        </p:spPr>
      </p:pic>
      <p:pic>
        <p:nvPicPr>
          <p:cNvPr id="17" name="Imagen 16"/>
          <p:cNvPicPr>
            <a:picLocks noChangeAspect="1"/>
          </p:cNvPicPr>
          <p:nvPr/>
        </p:nvPicPr>
        <p:blipFill>
          <a:blip r:embed="rId5"/>
          <a:stretch>
            <a:fillRect/>
          </a:stretch>
        </p:blipFill>
        <p:spPr>
          <a:xfrm>
            <a:off x="7825660" y="2846635"/>
            <a:ext cx="1337405" cy="615911"/>
          </a:xfrm>
          <a:prstGeom prst="rect">
            <a:avLst/>
          </a:prstGeom>
        </p:spPr>
      </p:pic>
      <p:pic>
        <p:nvPicPr>
          <p:cNvPr id="18" name="Imagen 17"/>
          <p:cNvPicPr>
            <a:picLocks noChangeAspect="1"/>
          </p:cNvPicPr>
          <p:nvPr/>
        </p:nvPicPr>
        <p:blipFill>
          <a:blip r:embed="rId6"/>
          <a:stretch>
            <a:fillRect/>
          </a:stretch>
        </p:blipFill>
        <p:spPr>
          <a:xfrm>
            <a:off x="9159607" y="2850345"/>
            <a:ext cx="815424" cy="620432"/>
          </a:xfrm>
          <a:prstGeom prst="rect">
            <a:avLst/>
          </a:prstGeom>
        </p:spPr>
      </p:pic>
      <p:sp>
        <p:nvSpPr>
          <p:cNvPr id="3" name="Rectángulo 2"/>
          <p:cNvSpPr/>
          <p:nvPr/>
        </p:nvSpPr>
        <p:spPr>
          <a:xfrm>
            <a:off x="10342694" y="4962809"/>
            <a:ext cx="1486882" cy="307777"/>
          </a:xfrm>
          <a:prstGeom prst="rect">
            <a:avLst/>
          </a:prstGeom>
        </p:spPr>
        <p:txBody>
          <a:bodyPr wrap="none">
            <a:spAutoFit/>
          </a:bodyPr>
          <a:lstStyle/>
          <a:p>
            <a:r>
              <a:rPr lang="es-ES" sz="1400" dirty="0">
                <a:solidFill>
                  <a:srgbClr val="333333"/>
                </a:solidFill>
                <a:latin typeface="Arial" panose="020B0604020202020204" pitchFamily="34" charset="0"/>
              </a:rPr>
              <a:t>INVES208DAVA</a:t>
            </a:r>
            <a:endParaRPr lang="es-ES" sz="1400" dirty="0"/>
          </a:p>
        </p:txBody>
      </p:sp>
      <p:sp>
        <p:nvSpPr>
          <p:cNvPr id="19" name="Rectángulo 18"/>
          <p:cNvSpPr/>
          <p:nvPr/>
        </p:nvSpPr>
        <p:spPr>
          <a:xfrm>
            <a:off x="10492363" y="4732741"/>
            <a:ext cx="1316322" cy="307777"/>
          </a:xfrm>
          <a:prstGeom prst="rect">
            <a:avLst/>
          </a:prstGeom>
        </p:spPr>
        <p:txBody>
          <a:bodyPr wrap="none">
            <a:spAutoFit/>
          </a:bodyPr>
          <a:lstStyle/>
          <a:p>
            <a:r>
              <a:rPr lang="es-ES" sz="1400" dirty="0">
                <a:solidFill>
                  <a:srgbClr val="333333"/>
                </a:solidFill>
                <a:latin typeface="Arial" panose="020B0604020202020204" pitchFamily="34" charset="0"/>
              </a:rPr>
              <a:t>2018 BP 0250</a:t>
            </a:r>
            <a:endParaRPr lang="es-ES" sz="1400" dirty="0"/>
          </a:p>
        </p:txBody>
      </p:sp>
      <p:pic>
        <p:nvPicPr>
          <p:cNvPr id="4" name="Imagen 3"/>
          <p:cNvPicPr>
            <a:picLocks noChangeAspect="1"/>
          </p:cNvPicPr>
          <p:nvPr/>
        </p:nvPicPr>
        <p:blipFill>
          <a:blip r:embed="rId7"/>
          <a:stretch>
            <a:fillRect/>
          </a:stretch>
        </p:blipFill>
        <p:spPr>
          <a:xfrm>
            <a:off x="48272" y="5894674"/>
            <a:ext cx="2088641" cy="799783"/>
          </a:xfrm>
          <a:prstGeom prst="rect">
            <a:avLst/>
          </a:prstGeom>
        </p:spPr>
      </p:pic>
      <p:pic>
        <p:nvPicPr>
          <p:cNvPr id="5" name="Imagen 4"/>
          <p:cNvPicPr>
            <a:picLocks noChangeAspect="1"/>
          </p:cNvPicPr>
          <p:nvPr/>
        </p:nvPicPr>
        <p:blipFill>
          <a:blip r:embed="rId8"/>
          <a:stretch>
            <a:fillRect/>
          </a:stretch>
        </p:blipFill>
        <p:spPr>
          <a:xfrm>
            <a:off x="2343790" y="5932614"/>
            <a:ext cx="1495425" cy="723900"/>
          </a:xfrm>
          <a:prstGeom prst="rect">
            <a:avLst/>
          </a:prstGeom>
        </p:spPr>
      </p:pic>
      <p:pic>
        <p:nvPicPr>
          <p:cNvPr id="6" name="Imagen 5"/>
          <p:cNvPicPr>
            <a:picLocks noChangeAspect="1"/>
          </p:cNvPicPr>
          <p:nvPr/>
        </p:nvPicPr>
        <p:blipFill>
          <a:blip r:embed="rId9"/>
          <a:stretch>
            <a:fillRect/>
          </a:stretch>
        </p:blipFill>
        <p:spPr>
          <a:xfrm>
            <a:off x="4046093" y="5928670"/>
            <a:ext cx="1192881" cy="731788"/>
          </a:xfrm>
          <a:prstGeom prst="rect">
            <a:avLst/>
          </a:prstGeom>
        </p:spPr>
      </p:pic>
      <p:pic>
        <p:nvPicPr>
          <p:cNvPr id="20" name="Imagen 19"/>
          <p:cNvPicPr>
            <a:picLocks noChangeAspect="1"/>
          </p:cNvPicPr>
          <p:nvPr/>
        </p:nvPicPr>
        <p:blipFill>
          <a:blip r:embed="rId10"/>
          <a:stretch>
            <a:fillRect/>
          </a:stretch>
        </p:blipFill>
        <p:spPr>
          <a:xfrm>
            <a:off x="5445852" y="5909959"/>
            <a:ext cx="2591027" cy="769211"/>
          </a:xfrm>
          <a:prstGeom prst="rect">
            <a:avLst/>
          </a:prstGeom>
        </p:spPr>
      </p:pic>
      <p:pic>
        <p:nvPicPr>
          <p:cNvPr id="23" name="Imagen 22"/>
          <p:cNvPicPr>
            <a:picLocks noChangeAspect="1"/>
          </p:cNvPicPr>
          <p:nvPr/>
        </p:nvPicPr>
        <p:blipFill rotWithShape="1">
          <a:blip r:embed="rId11"/>
          <a:srcRect l="9366" t="31654" r="8502" b="23849"/>
          <a:stretch/>
        </p:blipFill>
        <p:spPr>
          <a:xfrm>
            <a:off x="9865270" y="3834568"/>
            <a:ext cx="2088605" cy="567954"/>
          </a:xfrm>
          <a:prstGeom prst="rect">
            <a:avLst/>
          </a:prstGeom>
        </p:spPr>
      </p:pic>
      <p:pic>
        <p:nvPicPr>
          <p:cNvPr id="2" name="Imagen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2642" y="1637469"/>
            <a:ext cx="2355161" cy="765907"/>
          </a:xfrm>
          <a:prstGeom prst="rect">
            <a:avLst/>
          </a:prstGeom>
        </p:spPr>
      </p:pic>
      <p:sp>
        <p:nvSpPr>
          <p:cNvPr id="11" name="Rectángulo 10"/>
          <p:cNvSpPr/>
          <p:nvPr/>
        </p:nvSpPr>
        <p:spPr>
          <a:xfrm>
            <a:off x="9851596" y="5425667"/>
            <a:ext cx="2088605" cy="523220"/>
          </a:xfrm>
          <a:prstGeom prst="rect">
            <a:avLst/>
          </a:prstGeom>
        </p:spPr>
        <p:txBody>
          <a:bodyPr wrap="square">
            <a:spAutoFit/>
          </a:bodyPr>
          <a:lstStyle/>
          <a:p>
            <a:r>
              <a:rPr lang="es-ES" sz="1400" dirty="0">
                <a:solidFill>
                  <a:srgbClr val="333333"/>
                </a:solidFill>
                <a:latin typeface="Arial" panose="020B0604020202020204" pitchFamily="34" charset="0"/>
              </a:rPr>
              <a:t>RTI2018-094049-B-I00</a:t>
            </a:r>
          </a:p>
          <a:p>
            <a:pPr algn="r"/>
            <a:r>
              <a:rPr lang="es-ES" sz="1400" dirty="0">
                <a:solidFill>
                  <a:srgbClr val="333333"/>
                </a:solidFill>
                <a:latin typeface="Arial" panose="020B0604020202020204" pitchFamily="34" charset="0"/>
              </a:rPr>
              <a:t>801370</a:t>
            </a:r>
          </a:p>
        </p:txBody>
      </p:sp>
      <p:sp>
        <p:nvSpPr>
          <p:cNvPr id="22" name="Rectángulo 21"/>
          <p:cNvSpPr/>
          <p:nvPr/>
        </p:nvSpPr>
        <p:spPr>
          <a:xfrm>
            <a:off x="10098990" y="5183394"/>
            <a:ext cx="1761957" cy="307777"/>
          </a:xfrm>
          <a:prstGeom prst="rect">
            <a:avLst/>
          </a:prstGeom>
        </p:spPr>
        <p:txBody>
          <a:bodyPr wrap="none">
            <a:spAutoFit/>
          </a:bodyPr>
          <a:lstStyle/>
          <a:p>
            <a:r>
              <a:rPr lang="es-ES" sz="1400" dirty="0">
                <a:solidFill>
                  <a:srgbClr val="333333"/>
                </a:solidFill>
                <a:latin typeface="Arial" panose="020B0604020202020204" pitchFamily="34" charset="0"/>
              </a:rPr>
              <a:t>RTC2019-006951-1</a:t>
            </a:r>
          </a:p>
        </p:txBody>
      </p:sp>
      <p:pic>
        <p:nvPicPr>
          <p:cNvPr id="27" name="Imagen 26"/>
          <p:cNvPicPr>
            <a:picLocks noChangeAspect="1"/>
          </p:cNvPicPr>
          <p:nvPr/>
        </p:nvPicPr>
        <p:blipFill>
          <a:blip r:embed="rId13"/>
          <a:stretch>
            <a:fillRect/>
          </a:stretch>
        </p:blipFill>
        <p:spPr>
          <a:xfrm>
            <a:off x="8177221" y="5878125"/>
            <a:ext cx="2165473" cy="832875"/>
          </a:xfrm>
          <a:prstGeom prst="rect">
            <a:avLst/>
          </a:prstGeom>
        </p:spPr>
      </p:pic>
      <p:pic>
        <p:nvPicPr>
          <p:cNvPr id="28" name="Imagen 27"/>
          <p:cNvPicPr>
            <a:picLocks noChangeAspect="1"/>
          </p:cNvPicPr>
          <p:nvPr/>
        </p:nvPicPr>
        <p:blipFill>
          <a:blip r:embed="rId14"/>
          <a:stretch>
            <a:fillRect/>
          </a:stretch>
        </p:blipFill>
        <p:spPr>
          <a:xfrm>
            <a:off x="10354245" y="5872846"/>
            <a:ext cx="1771219" cy="843437"/>
          </a:xfrm>
          <a:prstGeom prst="rect">
            <a:avLst/>
          </a:prstGeom>
        </p:spPr>
      </p:pic>
      <p:pic>
        <p:nvPicPr>
          <p:cNvPr id="15" name="Imagen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75031" y="2734303"/>
            <a:ext cx="1854543" cy="784821"/>
          </a:xfrm>
          <a:prstGeom prst="rect">
            <a:avLst/>
          </a:prstGeom>
        </p:spPr>
      </p:pic>
      <p:pic>
        <p:nvPicPr>
          <p:cNvPr id="21" name="Imagen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79143" y="3817620"/>
            <a:ext cx="2186127" cy="678894"/>
          </a:xfrm>
          <a:prstGeom prst="rect">
            <a:avLst/>
          </a:prstGeom>
        </p:spPr>
      </p:pic>
      <p:pic>
        <p:nvPicPr>
          <p:cNvPr id="24" name="Imagen 23"/>
          <p:cNvPicPr>
            <a:picLocks noChangeAspect="1"/>
          </p:cNvPicPr>
          <p:nvPr/>
        </p:nvPicPr>
        <p:blipFill>
          <a:blip r:embed="rId17"/>
          <a:stretch>
            <a:fillRect/>
          </a:stretch>
        </p:blipFill>
        <p:spPr>
          <a:xfrm>
            <a:off x="7825660" y="4677127"/>
            <a:ext cx="1771087" cy="1075050"/>
          </a:xfrm>
          <a:prstGeom prst="rect">
            <a:avLst/>
          </a:prstGeom>
        </p:spPr>
      </p:pic>
      <p:sp>
        <p:nvSpPr>
          <p:cNvPr id="25" name="Rectángulo 24"/>
          <p:cNvSpPr/>
          <p:nvPr/>
        </p:nvSpPr>
        <p:spPr>
          <a:xfrm>
            <a:off x="10728337" y="4517220"/>
            <a:ext cx="1235984" cy="307777"/>
          </a:xfrm>
          <a:prstGeom prst="rect">
            <a:avLst/>
          </a:prstGeom>
        </p:spPr>
        <p:txBody>
          <a:bodyPr wrap="square">
            <a:spAutoFit/>
          </a:bodyPr>
          <a:lstStyle/>
          <a:p>
            <a:r>
              <a:rPr lang="es-ES" sz="1400" dirty="0">
                <a:solidFill>
                  <a:srgbClr val="333333"/>
                </a:solidFill>
                <a:latin typeface="Arial" panose="020B0604020202020204" pitchFamily="34" charset="0"/>
              </a:rPr>
              <a:t>GA 896403 </a:t>
            </a:r>
          </a:p>
        </p:txBody>
      </p:sp>
      <p:pic>
        <p:nvPicPr>
          <p:cNvPr id="26" name="Imagen 25"/>
          <p:cNvPicPr>
            <a:picLocks noChangeAspect="1"/>
          </p:cNvPicPr>
          <p:nvPr/>
        </p:nvPicPr>
        <p:blipFill>
          <a:blip r:embed="rId18"/>
          <a:stretch>
            <a:fillRect/>
          </a:stretch>
        </p:blipFill>
        <p:spPr>
          <a:xfrm>
            <a:off x="9603906" y="837253"/>
            <a:ext cx="2248862" cy="501851"/>
          </a:xfrm>
          <a:prstGeom prst="rect">
            <a:avLst/>
          </a:prstGeom>
        </p:spPr>
      </p:pic>
      <p:sp>
        <p:nvSpPr>
          <p:cNvPr id="29" name="Rectángulo 28"/>
          <p:cNvSpPr/>
          <p:nvPr/>
        </p:nvSpPr>
        <p:spPr>
          <a:xfrm>
            <a:off x="10790510" y="4302633"/>
            <a:ext cx="1039067" cy="307777"/>
          </a:xfrm>
          <a:prstGeom prst="rect">
            <a:avLst/>
          </a:prstGeom>
        </p:spPr>
        <p:txBody>
          <a:bodyPr wrap="none">
            <a:spAutoFit/>
          </a:bodyPr>
          <a:lstStyle/>
          <a:p>
            <a:r>
              <a:rPr lang="es-ES" sz="1400" dirty="0">
                <a:solidFill>
                  <a:srgbClr val="333333"/>
                </a:solidFill>
                <a:latin typeface="Arial" panose="020B0604020202020204" pitchFamily="34" charset="0"/>
              </a:rPr>
              <a:t>202131-32</a:t>
            </a:r>
          </a:p>
        </p:txBody>
      </p:sp>
      <p:pic>
        <p:nvPicPr>
          <p:cNvPr id="32" name="Picture 31" descr="A group of people posing for a photo&#10;&#10;Description automatically generated">
            <a:extLst>
              <a:ext uri="{FF2B5EF4-FFF2-40B4-BE49-F238E27FC236}">
                <a16:creationId xmlns:a16="http://schemas.microsoft.com/office/drawing/2014/main" id="{A170B756-7614-CC52-5718-E380ED775D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634" y="1571981"/>
            <a:ext cx="7350700" cy="3952962"/>
          </a:xfrm>
          <a:prstGeom prst="rect">
            <a:avLst/>
          </a:prstGeom>
        </p:spPr>
      </p:pic>
    </p:spTree>
    <p:extLst>
      <p:ext uri="{BB962C8B-B14F-4D97-AF65-F5344CB8AC3E}">
        <p14:creationId xmlns:p14="http://schemas.microsoft.com/office/powerpoint/2010/main" val="2472420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384017" y="440887"/>
            <a:ext cx="3047673" cy="430887"/>
          </a:xfrm>
          <a:prstGeom prst="rect">
            <a:avLst/>
          </a:prstGeom>
          <a:noFill/>
        </p:spPr>
        <p:txBody>
          <a:bodyPr wrap="square" rtlCol="0" anchor="ctr">
            <a:spAutoFit/>
          </a:bodyPr>
          <a:lstStyle/>
          <a:p>
            <a:pPr algn="ctr" fontAlgn="ctr"/>
            <a:r>
              <a:rPr lang="ca-ES" sz="2200" dirty="0">
                <a:solidFill>
                  <a:schemeClr val="bg2">
                    <a:lumMod val="25000"/>
                  </a:schemeClr>
                </a:solidFill>
                <a:latin typeface="Arial" panose="020B0604020202020204" pitchFamily="34" charset="0"/>
                <a:cs typeface="Arial" panose="020B0604020202020204" pitchFamily="34" charset="0"/>
              </a:rPr>
              <a:t>SITUEM-NOS!</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13" name="Rectángulo 12">
            <a:extLst>
              <a:ext uri="{FF2B5EF4-FFF2-40B4-BE49-F238E27FC236}">
                <a16:creationId xmlns:a16="http://schemas.microsoft.com/office/drawing/2014/main" id="{379D4D43-5B3A-4B10-AFFC-C41911BEDDDC}"/>
              </a:ext>
            </a:extLst>
          </p:cNvPr>
          <p:cNvSpPr/>
          <p:nvPr/>
        </p:nvSpPr>
        <p:spPr>
          <a:xfrm>
            <a:off x="607992" y="1256081"/>
            <a:ext cx="9609810" cy="2308324"/>
          </a:xfrm>
          <a:prstGeom prst="rect">
            <a:avLst/>
          </a:prstGeom>
        </p:spPr>
        <p:txBody>
          <a:bodyPr wrap="none">
            <a:spAutoFit/>
          </a:bodyPr>
          <a:lstStyle/>
          <a:p>
            <a:r>
              <a:rPr lang="ca-ES" b="1" dirty="0"/>
              <a:t>TENIM PROP DE 200 TIPUS DE CÈL·LULES DIFERENTS AL NOSTRE COS!</a:t>
            </a:r>
          </a:p>
          <a:p>
            <a:endParaRPr lang="ca-ES" b="1" dirty="0"/>
          </a:p>
          <a:p>
            <a:r>
              <a:rPr lang="ca-ES" dirty="0"/>
              <a:t>TOTES TENEN LA MATEIXA INFORMACIÓ </a:t>
            </a:r>
            <a:r>
              <a:rPr lang="ca-ES" b="1" dirty="0"/>
              <a:t>(DNA), </a:t>
            </a:r>
            <a:r>
              <a:rPr lang="ca-ES" dirty="0"/>
              <a:t>ORGANITZADA EN PAQUETS</a:t>
            </a:r>
            <a:r>
              <a:rPr lang="ca-ES" b="1" dirty="0"/>
              <a:t> (ELS GENS).</a:t>
            </a:r>
          </a:p>
          <a:p>
            <a:endParaRPr lang="ca-ES" b="1" dirty="0"/>
          </a:p>
          <a:p>
            <a:r>
              <a:rPr lang="ca-ES" dirty="0"/>
              <a:t>EL DNA ESTÀ DINS DEL NUCLI DE LA CÈL·LULA MOLT MOLT MOLT COMPACTAT.</a:t>
            </a:r>
          </a:p>
          <a:p>
            <a:endParaRPr lang="ca-ES" b="1" dirty="0"/>
          </a:p>
          <a:p>
            <a:r>
              <a:rPr lang="ca-ES" b="1" dirty="0"/>
              <a:t>HAS PENSAT MAI COM FAN PER SER DIFERENTS, SI TOTES TENEN LA MATEIXA INFORMACIÓ (DNA)? </a:t>
            </a:r>
          </a:p>
          <a:p>
            <a:endParaRPr lang="ca-ES" b="1" dirty="0"/>
          </a:p>
        </p:txBody>
      </p:sp>
      <p:sp>
        <p:nvSpPr>
          <p:cNvPr id="14" name="Rectángulo 13">
            <a:extLst>
              <a:ext uri="{FF2B5EF4-FFF2-40B4-BE49-F238E27FC236}">
                <a16:creationId xmlns:a16="http://schemas.microsoft.com/office/drawing/2014/main" id="{76060A1E-4413-45F5-A154-C629BCE372BB}"/>
              </a:ext>
            </a:extLst>
          </p:cNvPr>
          <p:cNvSpPr/>
          <p:nvPr/>
        </p:nvSpPr>
        <p:spPr>
          <a:xfrm>
            <a:off x="607992" y="3564405"/>
            <a:ext cx="7506991" cy="369332"/>
          </a:xfrm>
          <a:prstGeom prst="rect">
            <a:avLst/>
          </a:prstGeom>
        </p:spPr>
        <p:txBody>
          <a:bodyPr wrap="none">
            <a:spAutoFit/>
          </a:bodyPr>
          <a:lstStyle/>
          <a:p>
            <a:r>
              <a:rPr lang="ca-ES" dirty="0"/>
              <a:t>PODEM CONTROLAR LA INFORMACIÓ GRÀCIES A LA EPIGENÈTICA (</a:t>
            </a:r>
            <a:r>
              <a:rPr lang="ca-ES" b="1" dirty="0"/>
              <a:t>METILACIÓ)</a:t>
            </a:r>
            <a:endParaRPr lang="ca-ES" dirty="0"/>
          </a:p>
        </p:txBody>
      </p:sp>
      <p:pic>
        <p:nvPicPr>
          <p:cNvPr id="3" name="Imagen 2">
            <a:extLst>
              <a:ext uri="{FF2B5EF4-FFF2-40B4-BE49-F238E27FC236}">
                <a16:creationId xmlns:a16="http://schemas.microsoft.com/office/drawing/2014/main" id="{0718F1E0-DBBE-49FF-8F92-7A66B4A790F9}"/>
              </a:ext>
            </a:extLst>
          </p:cNvPr>
          <p:cNvPicPr>
            <a:picLocks noChangeAspect="1"/>
          </p:cNvPicPr>
          <p:nvPr/>
        </p:nvPicPr>
        <p:blipFill rotWithShape="1">
          <a:blip r:embed="rId4"/>
          <a:srcRect r="57119"/>
          <a:stretch/>
        </p:blipFill>
        <p:spPr>
          <a:xfrm>
            <a:off x="2680658" y="4818133"/>
            <a:ext cx="1663652" cy="1354281"/>
          </a:xfrm>
          <a:prstGeom prst="rect">
            <a:avLst/>
          </a:prstGeom>
        </p:spPr>
      </p:pic>
      <p:pic>
        <p:nvPicPr>
          <p:cNvPr id="4" name="Imagen 3">
            <a:extLst>
              <a:ext uri="{FF2B5EF4-FFF2-40B4-BE49-F238E27FC236}">
                <a16:creationId xmlns:a16="http://schemas.microsoft.com/office/drawing/2014/main" id="{127FC598-9424-408A-949B-E1531FF79032}"/>
              </a:ext>
            </a:extLst>
          </p:cNvPr>
          <p:cNvPicPr>
            <a:picLocks noChangeAspect="1"/>
          </p:cNvPicPr>
          <p:nvPr/>
        </p:nvPicPr>
        <p:blipFill rotWithShape="1">
          <a:blip r:embed="rId5"/>
          <a:srcRect l="10265" r="8819" b="1281"/>
          <a:stretch/>
        </p:blipFill>
        <p:spPr>
          <a:xfrm rot="11824698" flipH="1">
            <a:off x="9788209" y="2904053"/>
            <a:ext cx="1640053" cy="3337283"/>
          </a:xfrm>
          <a:prstGeom prst="rect">
            <a:avLst/>
          </a:prstGeom>
        </p:spPr>
      </p:pic>
      <p:pic>
        <p:nvPicPr>
          <p:cNvPr id="6" name="Imagen 5">
            <a:extLst>
              <a:ext uri="{FF2B5EF4-FFF2-40B4-BE49-F238E27FC236}">
                <a16:creationId xmlns:a16="http://schemas.microsoft.com/office/drawing/2014/main" id="{35B094ED-FC54-4ACE-B727-E586A7A9DE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72" t="70614" r="71711" b="8228"/>
          <a:stretch/>
        </p:blipFill>
        <p:spPr>
          <a:xfrm>
            <a:off x="7483268" y="4818133"/>
            <a:ext cx="1254267" cy="1354281"/>
          </a:xfrm>
          <a:prstGeom prst="rect">
            <a:avLst/>
          </a:prstGeom>
        </p:spPr>
      </p:pic>
      <p:pic>
        <p:nvPicPr>
          <p:cNvPr id="16" name="Imagen 15">
            <a:extLst>
              <a:ext uri="{FF2B5EF4-FFF2-40B4-BE49-F238E27FC236}">
                <a16:creationId xmlns:a16="http://schemas.microsoft.com/office/drawing/2014/main" id="{56D01D0D-4B76-441D-B0F2-2C9CC5828DD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430" t="76833" r="54579" b="3450"/>
          <a:stretch/>
        </p:blipFill>
        <p:spPr>
          <a:xfrm>
            <a:off x="536254" y="4864250"/>
            <a:ext cx="1553671" cy="1262046"/>
          </a:xfrm>
          <a:prstGeom prst="rect">
            <a:avLst/>
          </a:prstGeom>
        </p:spPr>
      </p:pic>
      <p:pic>
        <p:nvPicPr>
          <p:cNvPr id="18" name="Imagen 17">
            <a:extLst>
              <a:ext uri="{FF2B5EF4-FFF2-40B4-BE49-F238E27FC236}">
                <a16:creationId xmlns:a16="http://schemas.microsoft.com/office/drawing/2014/main" id="{AE937F1C-0276-4BBB-99F4-5485BE7099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93" t="54483" r="67021" b="31133"/>
          <a:stretch/>
        </p:blipFill>
        <p:spPr>
          <a:xfrm>
            <a:off x="4935043" y="5034911"/>
            <a:ext cx="2120114" cy="920724"/>
          </a:xfrm>
          <a:prstGeom prst="rect">
            <a:avLst/>
          </a:prstGeom>
        </p:spPr>
      </p:pic>
    </p:spTree>
    <p:extLst>
      <p:ext uri="{BB962C8B-B14F-4D97-AF65-F5344CB8AC3E}">
        <p14:creationId xmlns:p14="http://schemas.microsoft.com/office/powerpoint/2010/main" val="36215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384017" y="69412"/>
            <a:ext cx="5612181" cy="430887"/>
          </a:xfrm>
          <a:prstGeom prst="rect">
            <a:avLst/>
          </a:prstGeom>
          <a:noFill/>
        </p:spPr>
        <p:txBody>
          <a:bodyPr wrap="square" rtlCol="0" anchor="ctr">
            <a:spAutoFit/>
          </a:bodyPr>
          <a:lstStyle/>
          <a:p>
            <a:pPr algn="ctr" fontAlgn="ctr"/>
            <a:r>
              <a:rPr lang="pt-BR" sz="2200" dirty="0">
                <a:solidFill>
                  <a:schemeClr val="bg2">
                    <a:lumMod val="25000"/>
                  </a:schemeClr>
                </a:solidFill>
                <a:latin typeface="Arial" panose="020B0604020202020204" pitchFamily="34" charset="0"/>
                <a:cs typeface="Arial" panose="020B0604020202020204" pitchFamily="34" charset="0"/>
              </a:rPr>
              <a:t>ACTIVITAT: QUINA CÈL·LULA SÓC? </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6" y="500299"/>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graphicFrame>
        <p:nvGraphicFramePr>
          <p:cNvPr id="14" name="Tabla 13">
            <a:extLst>
              <a:ext uri="{FF2B5EF4-FFF2-40B4-BE49-F238E27FC236}">
                <a16:creationId xmlns:a16="http://schemas.microsoft.com/office/drawing/2014/main" id="{9823B7C0-E992-4DC0-A88C-A234F89E6C28}"/>
              </a:ext>
            </a:extLst>
          </p:cNvPr>
          <p:cNvGraphicFramePr>
            <a:graphicFrameLocks noGrp="1"/>
          </p:cNvGraphicFramePr>
          <p:nvPr>
            <p:extLst>
              <p:ext uri="{D42A27DB-BD31-4B8C-83A1-F6EECF244321}">
                <p14:modId xmlns:p14="http://schemas.microsoft.com/office/powerpoint/2010/main" val="3687073701"/>
              </p:ext>
            </p:extLst>
          </p:nvPr>
        </p:nvGraphicFramePr>
        <p:xfrm>
          <a:off x="2241371" y="1769106"/>
          <a:ext cx="7709258" cy="4060535"/>
        </p:xfrm>
        <a:graphic>
          <a:graphicData uri="http://schemas.openxmlformats.org/drawingml/2006/table">
            <a:tbl>
              <a:tblPr firstRow="1" bandRow="1">
                <a:tableStyleId>{16D9F66E-5EB9-4882-86FB-DCBF35E3C3E4}</a:tableStyleId>
              </a:tblPr>
              <a:tblGrid>
                <a:gridCol w="1461788">
                  <a:extLst>
                    <a:ext uri="{9D8B030D-6E8A-4147-A177-3AD203B41FA5}">
                      <a16:colId xmlns:a16="http://schemas.microsoft.com/office/drawing/2014/main" val="2972380346"/>
                    </a:ext>
                  </a:extLst>
                </a:gridCol>
                <a:gridCol w="1269695">
                  <a:extLst>
                    <a:ext uri="{9D8B030D-6E8A-4147-A177-3AD203B41FA5}">
                      <a16:colId xmlns:a16="http://schemas.microsoft.com/office/drawing/2014/main" val="2465328225"/>
                    </a:ext>
                  </a:extLst>
                </a:gridCol>
                <a:gridCol w="1512758">
                  <a:extLst>
                    <a:ext uri="{9D8B030D-6E8A-4147-A177-3AD203B41FA5}">
                      <a16:colId xmlns:a16="http://schemas.microsoft.com/office/drawing/2014/main" val="3363427092"/>
                    </a:ext>
                  </a:extLst>
                </a:gridCol>
                <a:gridCol w="1079797">
                  <a:extLst>
                    <a:ext uri="{9D8B030D-6E8A-4147-A177-3AD203B41FA5}">
                      <a16:colId xmlns:a16="http://schemas.microsoft.com/office/drawing/2014/main" val="2751512488"/>
                    </a:ext>
                  </a:extLst>
                </a:gridCol>
                <a:gridCol w="1082845">
                  <a:extLst>
                    <a:ext uri="{9D8B030D-6E8A-4147-A177-3AD203B41FA5}">
                      <a16:colId xmlns:a16="http://schemas.microsoft.com/office/drawing/2014/main" val="2379808230"/>
                    </a:ext>
                  </a:extLst>
                </a:gridCol>
                <a:gridCol w="1302375">
                  <a:extLst>
                    <a:ext uri="{9D8B030D-6E8A-4147-A177-3AD203B41FA5}">
                      <a16:colId xmlns:a16="http://schemas.microsoft.com/office/drawing/2014/main" val="3201398810"/>
                    </a:ext>
                  </a:extLst>
                </a:gridCol>
              </a:tblGrid>
              <a:tr h="812107">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GB" sz="1500" dirty="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lvl="0" algn="ctr">
                        <a:lnSpc>
                          <a:spcPct val="100000"/>
                        </a:lnSpc>
                        <a:spcBef>
                          <a:spcPts val="0"/>
                        </a:spcBef>
                        <a:spcAft>
                          <a:spcPts val="0"/>
                        </a:spcAft>
                        <a:buNone/>
                      </a:pPr>
                      <a:r>
                        <a:rPr lang="en-GB" sz="2000" b="1" i="0" dirty="0"/>
                        <a:t> GGPC1</a:t>
                      </a:r>
                      <a:endParaRPr lang="es-ES" sz="2000" b="1" dirty="0"/>
                    </a:p>
                  </a:txBody>
                  <a:tcPr marL="136023" marR="136023" marT="68012" marB="6801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1" indent="0" algn="ctr" defTabSz="537667" rtl="0" eaLnBrk="1" fontAlgn="auto" latinLnBrk="0" hangingPunct="1">
                        <a:lnSpc>
                          <a:spcPct val="100000"/>
                        </a:lnSpc>
                        <a:spcBef>
                          <a:spcPts val="0"/>
                        </a:spcBef>
                        <a:spcAft>
                          <a:spcPts val="0"/>
                        </a:spcAft>
                        <a:buClrTx/>
                        <a:buSzTx/>
                        <a:buFontTx/>
                        <a:buNone/>
                        <a:tabLst/>
                        <a:defRPr/>
                      </a:pPr>
                      <a:r>
                        <a:rPr lang="ca-ES" sz="2000" b="1" kern="1200" dirty="0">
                          <a:effectLst/>
                        </a:rPr>
                        <a:t>ACAA2</a:t>
                      </a:r>
                      <a:endParaRPr lang="es-ES" sz="2000" b="1" kern="1200">
                        <a:solidFill>
                          <a:schemeClr val="dk1"/>
                        </a:solidFill>
                        <a:effectLst/>
                        <a:latin typeface="+mn-lt"/>
                        <a:ea typeface="+mn-ea"/>
                        <a:cs typeface="+mn-cs"/>
                      </a:endParaRPr>
                    </a:p>
                  </a:txBody>
                  <a:tcPr marL="136023" marR="136023" marT="68012" marB="68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1" indent="0" algn="ctr" defTabSz="537667" rtl="0" eaLnBrk="1" fontAlgn="auto" latinLnBrk="0" hangingPunct="1">
                        <a:lnSpc>
                          <a:spcPct val="100000"/>
                        </a:lnSpc>
                        <a:spcBef>
                          <a:spcPts val="0"/>
                        </a:spcBef>
                        <a:spcAft>
                          <a:spcPts val="0"/>
                        </a:spcAft>
                        <a:buClrTx/>
                        <a:buSzTx/>
                        <a:buFontTx/>
                        <a:buNone/>
                        <a:tabLst/>
                        <a:defRPr/>
                      </a:pPr>
                      <a:r>
                        <a:rPr lang="ca-ES" sz="2000" b="1" kern="1200" dirty="0">
                          <a:effectLst/>
                        </a:rPr>
                        <a:t>ACSS2</a:t>
                      </a:r>
                      <a:endParaRPr lang="es-ES" sz="2000" b="1" kern="1200" dirty="0">
                        <a:solidFill>
                          <a:schemeClr val="dk1"/>
                        </a:solidFill>
                        <a:effectLst/>
                        <a:latin typeface="+mn-lt"/>
                        <a:ea typeface="+mn-ea"/>
                        <a:cs typeface="+mn-cs"/>
                      </a:endParaRPr>
                    </a:p>
                  </a:txBody>
                  <a:tcPr marL="136023" marR="136023" marT="68012" marB="68012"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ca-ES" sz="2000" b="1" kern="1200" dirty="0">
                          <a:effectLst/>
                        </a:rPr>
                        <a:t>HPRT1</a:t>
                      </a:r>
                      <a:endParaRPr lang="en-GB" sz="2000" b="1" dirty="0"/>
                    </a:p>
                  </a:txBody>
                  <a:tcPr marL="136023" marR="136023" marT="68012" marB="68012" anchor="ct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59046521"/>
                  </a:ext>
                </a:extLst>
              </a:tr>
              <a:tr h="812107">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ca-ES" sz="2000" b="1" kern="1200" dirty="0">
                          <a:effectLst/>
                        </a:rPr>
                        <a:t>OPN1LW</a:t>
                      </a:r>
                      <a:endParaRPr lang="en-GB" sz="2000" b="1" dirty="0"/>
                    </a:p>
                  </a:txBody>
                  <a:tcPr marL="136023" marR="136023" marT="68012" marB="6801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ca-ES" sz="2000" b="1" kern="1200" dirty="0">
                          <a:effectLst/>
                        </a:rPr>
                        <a:t>RHO</a:t>
                      </a:r>
                      <a:endParaRPr lang="en-GB" sz="2000" b="1" dirty="0"/>
                    </a:p>
                  </a:txBody>
                  <a:tcPr marL="136023" marR="136023" marT="68012" marB="68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indent="0" algn="ctr" defTabSz="537667" rtl="0" eaLnBrk="1" fontAlgn="auto" latinLnBrk="0" hangingPunct="1">
                        <a:lnSpc>
                          <a:spcPct val="100000"/>
                        </a:lnSpc>
                        <a:spcBef>
                          <a:spcPts val="0"/>
                        </a:spcBef>
                        <a:spcAft>
                          <a:spcPts val="0"/>
                        </a:spcAft>
                        <a:buClrTx/>
                        <a:buSzTx/>
                        <a:buFontTx/>
                        <a:buNone/>
                        <a:tabLst/>
                        <a:defRPr/>
                      </a:pPr>
                      <a:r>
                        <a:rPr lang="ca-ES" sz="2000" b="1" kern="1200" dirty="0">
                          <a:effectLst/>
                        </a:rPr>
                        <a:t>HPRT1</a:t>
                      </a:r>
                      <a:endParaRPr lang="en-GB" sz="2000" b="1" dirty="0"/>
                    </a:p>
                  </a:txBody>
                  <a:tcPr marL="136023" marR="136023" marT="68012" marB="68012"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lvl="0" algn="ctr">
                        <a:buNone/>
                      </a:pPr>
                      <a:r>
                        <a:rPr lang="ca-ES" sz="2000" b="1" i="0" u="none" strike="noStrike" kern="1200" noProof="0" dirty="0">
                          <a:effectLst/>
                          <a:latin typeface="Calibri"/>
                        </a:rPr>
                        <a:t>OPN1SW</a:t>
                      </a:r>
                      <a:endParaRPr lang="es-ES" sz="2000" b="1"/>
                    </a:p>
                  </a:txBody>
                  <a:tcPr marL="136023" marR="136023" marT="68012" marB="68012" anchor="ct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70931292"/>
                  </a:ext>
                </a:extLst>
              </a:tr>
              <a:tr h="812107">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lvl="0" algn="ctr">
                        <a:buNone/>
                      </a:pPr>
                      <a:r>
                        <a:rPr lang="ca-ES" sz="2000" b="1" i="0" u="none" strike="noStrike" kern="1200" noProof="0" dirty="0">
                          <a:effectLst/>
                          <a:latin typeface="Calibri"/>
                        </a:rPr>
                        <a:t>HPRT1</a:t>
                      </a:r>
                      <a:endParaRPr lang="es-ES" sz="2000" b="1" dirty="0"/>
                    </a:p>
                  </a:txBody>
                  <a:tcPr marL="136023" marR="136023" marT="68012" marB="6801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ca-ES" sz="2000" b="1" kern="1200" dirty="0">
                          <a:effectLst/>
                        </a:rPr>
                        <a:t>PDE1C</a:t>
                      </a:r>
                      <a:endParaRPr lang="en-GB" sz="2000" b="1" dirty="0"/>
                    </a:p>
                  </a:txBody>
                  <a:tcPr marL="136023" marR="136023" marT="68012" marB="68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ca-ES" sz="2000" b="1" kern="1200" dirty="0">
                          <a:effectLst/>
                        </a:rPr>
                        <a:t>DFNB4</a:t>
                      </a:r>
                      <a:endParaRPr lang="en-GB" sz="2000" b="1" dirty="0"/>
                    </a:p>
                  </a:txBody>
                  <a:tcPr marL="136023" marR="136023" marT="68012" marB="68012"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ca-ES" sz="2000" b="1" kern="1200" dirty="0">
                          <a:effectLst/>
                        </a:rPr>
                        <a:t>USH1C</a:t>
                      </a:r>
                      <a:endParaRPr lang="en-GB" sz="2000" b="1"/>
                    </a:p>
                  </a:txBody>
                  <a:tcPr marL="136023" marR="136023" marT="68012" marB="68012" anchor="ct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65982985"/>
                  </a:ext>
                </a:extLst>
              </a:tr>
              <a:tr h="812107">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0DE"/>
                    </a:solidFill>
                  </a:tcPr>
                </a:tc>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0DE"/>
                    </a:solidFill>
                  </a:tcPr>
                </a:tc>
                <a:tc>
                  <a:txBody>
                    <a:bodyPr/>
                    <a:lstStyle/>
                    <a:p>
                      <a:pPr lvl="0" algn="ctr">
                        <a:buNone/>
                      </a:pPr>
                      <a:r>
                        <a:rPr lang="ca-ES" sz="2000" b="1" i="0" u="none" strike="noStrike" kern="1200" noProof="0" dirty="0">
                          <a:effectLst/>
                          <a:latin typeface="Calibri"/>
                        </a:rPr>
                        <a:t>SIRPA</a:t>
                      </a:r>
                      <a:endParaRPr lang="es-ES" sz="2000" b="1"/>
                    </a:p>
                  </a:txBody>
                  <a:tcPr marL="136023" marR="136023" marT="68012" marB="6801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0DE"/>
                    </a:solidFill>
                  </a:tcPr>
                </a:tc>
                <a:tc>
                  <a:txBody>
                    <a:bodyPr/>
                    <a:lstStyle/>
                    <a:p>
                      <a:pPr marL="0" marR="0" indent="0" algn="ctr" defTabSz="537667" rtl="0" eaLnBrk="1" fontAlgn="auto" latinLnBrk="0" hangingPunct="1">
                        <a:lnSpc>
                          <a:spcPct val="100000"/>
                        </a:lnSpc>
                        <a:spcBef>
                          <a:spcPts val="0"/>
                        </a:spcBef>
                        <a:spcAft>
                          <a:spcPts val="0"/>
                        </a:spcAft>
                        <a:buClrTx/>
                        <a:buSzTx/>
                        <a:buFontTx/>
                        <a:buNone/>
                        <a:tabLst/>
                        <a:defRPr/>
                      </a:pPr>
                      <a:r>
                        <a:rPr lang="ca-ES" sz="2000" b="1" kern="1200" dirty="0">
                          <a:effectLst/>
                        </a:rPr>
                        <a:t>HPRT1</a:t>
                      </a:r>
                      <a:endParaRPr lang="en-GB" sz="2000" b="1" dirty="0"/>
                    </a:p>
                  </a:txBody>
                  <a:tcPr marL="136023" marR="136023" marT="68012" marB="68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0DE"/>
                    </a:solidFill>
                  </a:tcPr>
                </a:tc>
                <a:tc>
                  <a:txBody>
                    <a:bodyPr/>
                    <a:lstStyle/>
                    <a:p>
                      <a:pPr algn="ctr"/>
                      <a:r>
                        <a:rPr lang="ca-ES" sz="2000" b="1" kern="1200" dirty="0">
                          <a:effectLst/>
                        </a:rPr>
                        <a:t>MSTN</a:t>
                      </a:r>
                      <a:endParaRPr lang="en-GB" sz="2000" b="1" dirty="0"/>
                    </a:p>
                  </a:txBody>
                  <a:tcPr marL="136023" marR="136023" marT="68012" marB="68012"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0DE"/>
                    </a:solidFill>
                  </a:tcPr>
                </a:tc>
                <a:tc>
                  <a:txBody>
                    <a:bodyPr/>
                    <a:lstStyle/>
                    <a:p>
                      <a:pPr algn="ctr"/>
                      <a:r>
                        <a:rPr lang="ca-ES" sz="2000" b="1" kern="1200" dirty="0">
                          <a:effectLst/>
                        </a:rPr>
                        <a:t>GDF11</a:t>
                      </a:r>
                      <a:endParaRPr lang="en-GB" sz="2000" b="1" dirty="0"/>
                    </a:p>
                  </a:txBody>
                  <a:tcPr marL="136023" marR="136023" marT="68012" marB="68012" anchor="ct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0DE"/>
                    </a:solidFill>
                  </a:tcPr>
                </a:tc>
                <a:extLst>
                  <a:ext uri="{0D108BD9-81ED-4DB2-BD59-A6C34878D82A}">
                    <a16:rowId xmlns:a16="http://schemas.microsoft.com/office/drawing/2014/main" val="2245866902"/>
                  </a:ext>
                </a:extLst>
              </a:tr>
              <a:tr h="812107">
                <a:tc>
                  <a:txBody>
                    <a:bodyPr/>
                    <a:lstStyle/>
                    <a:p>
                      <a:endParaRPr lang="en-GB" sz="150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BFC"/>
                    </a:solidFill>
                  </a:tcPr>
                </a:tc>
                <a:tc>
                  <a:txBody>
                    <a:bodyPr/>
                    <a:lstStyle/>
                    <a:p>
                      <a:endParaRPr lang="en-GB" sz="1500" dirty="0"/>
                    </a:p>
                  </a:txBody>
                  <a:tcPr marL="136023" marR="136023" marT="68012" marB="680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BFC"/>
                    </a:solidFill>
                  </a:tcPr>
                </a:tc>
                <a:tc>
                  <a:txBody>
                    <a:bodyPr/>
                    <a:lstStyle/>
                    <a:p>
                      <a:pPr algn="ctr"/>
                      <a:r>
                        <a:rPr lang="ca-ES" sz="2000" b="1" kern="1200" dirty="0">
                          <a:effectLst/>
                        </a:rPr>
                        <a:t>NOTCH2NL</a:t>
                      </a:r>
                      <a:endParaRPr lang="en-GB" sz="2000" b="1"/>
                    </a:p>
                  </a:txBody>
                  <a:tcPr marL="136023" marR="136023" marT="68012" marB="6801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BFC"/>
                    </a:solidFill>
                  </a:tcPr>
                </a:tc>
                <a:tc>
                  <a:txBody>
                    <a:bodyPr/>
                    <a:lstStyle/>
                    <a:p>
                      <a:pPr marL="0" marR="0" indent="0" algn="ctr" defTabSz="537667" rtl="0" eaLnBrk="1" fontAlgn="auto" latinLnBrk="0" hangingPunct="1">
                        <a:lnSpc>
                          <a:spcPct val="100000"/>
                        </a:lnSpc>
                        <a:spcBef>
                          <a:spcPts val="0"/>
                        </a:spcBef>
                        <a:spcAft>
                          <a:spcPts val="0"/>
                        </a:spcAft>
                        <a:buClrTx/>
                        <a:buSzTx/>
                        <a:buFontTx/>
                        <a:buNone/>
                        <a:tabLst/>
                        <a:defRPr/>
                      </a:pPr>
                      <a:r>
                        <a:rPr lang="ca-ES" sz="2000" b="1" kern="1200" dirty="0">
                          <a:effectLst/>
                        </a:rPr>
                        <a:t>HPRT1</a:t>
                      </a:r>
                      <a:endParaRPr lang="en-GB" sz="2000" b="1" dirty="0"/>
                    </a:p>
                  </a:txBody>
                  <a:tcPr marL="136023" marR="136023" marT="68012" marB="68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BFC"/>
                    </a:solidFill>
                  </a:tcPr>
                </a:tc>
                <a:tc>
                  <a:txBody>
                    <a:bodyPr/>
                    <a:lstStyle/>
                    <a:p>
                      <a:pPr lvl="0" algn="ctr">
                        <a:buNone/>
                      </a:pPr>
                      <a:r>
                        <a:rPr lang="en-GB" sz="2000" b="1" i="0" u="none" strike="noStrike" kern="1200" noProof="0" dirty="0">
                          <a:effectLst/>
                          <a:latin typeface="Calibri"/>
                        </a:rPr>
                        <a:t>FOXP2</a:t>
                      </a:r>
                      <a:endParaRPr lang="es-ES" sz="2000" b="1"/>
                    </a:p>
                  </a:txBody>
                  <a:tcPr marL="136023" marR="136023" marT="68012" marB="68012" anchor="ctr">
                    <a:lnL w="12700" cap="flat" cmpd="sng" algn="ctr">
                      <a:noFill/>
                      <a:prstDash val="solid"/>
                      <a:round/>
                      <a:headEnd type="none" w="med" len="med"/>
                      <a:tailEnd type="none" w="med" len="med"/>
                    </a:lnL>
                    <a:lnR w="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BFC"/>
                    </a:solidFill>
                  </a:tcPr>
                </a:tc>
                <a:tc>
                  <a:txBody>
                    <a:bodyPr/>
                    <a:lstStyle/>
                    <a:p>
                      <a:pPr algn="ctr"/>
                      <a:r>
                        <a:rPr lang="ca-ES" sz="2000" b="1" kern="1200" dirty="0">
                          <a:effectLst/>
                        </a:rPr>
                        <a:t>SOD1</a:t>
                      </a:r>
                      <a:endParaRPr lang="en-GB" sz="2000" b="1" dirty="0"/>
                    </a:p>
                  </a:txBody>
                  <a:tcPr marL="136023" marR="136023" marT="68012" marB="68012" anchor="ct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BFC"/>
                    </a:solidFill>
                  </a:tcPr>
                </a:tc>
                <a:extLst>
                  <a:ext uri="{0D108BD9-81ED-4DB2-BD59-A6C34878D82A}">
                    <a16:rowId xmlns:a16="http://schemas.microsoft.com/office/drawing/2014/main" val="1555068894"/>
                  </a:ext>
                </a:extLst>
              </a:tr>
            </a:tbl>
          </a:graphicData>
        </a:graphic>
      </p:graphicFrame>
      <p:pic>
        <p:nvPicPr>
          <p:cNvPr id="15" name="Imagen 14">
            <a:extLst>
              <a:ext uri="{FF2B5EF4-FFF2-40B4-BE49-F238E27FC236}">
                <a16:creationId xmlns:a16="http://schemas.microsoft.com/office/drawing/2014/main" id="{6E8C36C3-BDE2-4EA8-B796-7A24091A20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776" l="0" r="100000"/>
                    </a14:imgEffect>
                  </a14:imgLayer>
                </a14:imgProps>
              </a:ext>
            </a:extLst>
          </a:blip>
          <a:stretch>
            <a:fillRect/>
          </a:stretch>
        </p:blipFill>
        <p:spPr>
          <a:xfrm>
            <a:off x="3884557" y="5060380"/>
            <a:ext cx="973768" cy="534535"/>
          </a:xfrm>
          <a:prstGeom prst="rect">
            <a:avLst/>
          </a:prstGeom>
        </p:spPr>
      </p:pic>
      <p:pic>
        <p:nvPicPr>
          <p:cNvPr id="16" name="Imagen 15">
            <a:extLst>
              <a:ext uri="{FF2B5EF4-FFF2-40B4-BE49-F238E27FC236}">
                <a16:creationId xmlns:a16="http://schemas.microsoft.com/office/drawing/2014/main" id="{35EDB8EC-A2CD-4385-8CC3-0357F9A2F1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backgroundMark x1="62273" y1="36957" x2="62273" y2="36957"/>
                        <a14:backgroundMark x1="66364" y1="28804" x2="66364" y2="28804"/>
                        <a14:backgroundMark x1="65909" y1="47283" x2="65909" y2="47283"/>
                        <a14:backgroundMark x1="70227" y1="57609" x2="70227" y2="57609"/>
                        <a14:backgroundMark x1="73182" y1="58696" x2="73182" y2="58696"/>
                        <a14:backgroundMark x1="69318" y1="48370" x2="69318" y2="48370"/>
                        <a14:backgroundMark x1="79091" y1="41848" x2="79091" y2="41848"/>
                        <a14:backgroundMark x1="89545" y1="72283" x2="89545" y2="72283"/>
                        <a14:backgroundMark x1="67727" y1="67391" x2="67727" y2="67391"/>
                        <a14:backgroundMark x1="69773" y1="67935" x2="69773" y2="67935"/>
                      </a14:backgroundRemoval>
                    </a14:imgEffect>
                  </a14:imgLayer>
                </a14:imgProps>
              </a:ext>
            </a:extLst>
          </a:blip>
          <a:stretch>
            <a:fillRect/>
          </a:stretch>
        </p:blipFill>
        <p:spPr>
          <a:xfrm rot="1320000">
            <a:off x="3820438" y="3511743"/>
            <a:ext cx="1076092" cy="349491"/>
          </a:xfrm>
          <a:prstGeom prst="rect">
            <a:avLst/>
          </a:prstGeom>
        </p:spPr>
      </p:pic>
      <p:pic>
        <p:nvPicPr>
          <p:cNvPr id="17" name="Imagen 16">
            <a:extLst>
              <a:ext uri="{FF2B5EF4-FFF2-40B4-BE49-F238E27FC236}">
                <a16:creationId xmlns:a16="http://schemas.microsoft.com/office/drawing/2014/main" id="{6DD83295-2CFD-400E-AA6A-40612C998DE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rot="19596400">
            <a:off x="3762313" y="2844804"/>
            <a:ext cx="1125546" cy="138174"/>
          </a:xfrm>
          <a:prstGeom prst="rect">
            <a:avLst/>
          </a:prstGeom>
        </p:spPr>
      </p:pic>
      <p:pic>
        <p:nvPicPr>
          <p:cNvPr id="18" name="Imagen 17">
            <a:extLst>
              <a:ext uri="{FF2B5EF4-FFF2-40B4-BE49-F238E27FC236}">
                <a16:creationId xmlns:a16="http://schemas.microsoft.com/office/drawing/2014/main" id="{54A35C4D-02ED-4CAB-BCA2-A3CED34D0CB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0413406">
            <a:off x="3818836" y="4380687"/>
            <a:ext cx="1018508" cy="246822"/>
          </a:xfrm>
          <a:prstGeom prst="rect">
            <a:avLst/>
          </a:prstGeom>
        </p:spPr>
      </p:pic>
      <p:sp>
        <p:nvSpPr>
          <p:cNvPr id="19" name="CuadroTexto 18">
            <a:extLst>
              <a:ext uri="{FF2B5EF4-FFF2-40B4-BE49-F238E27FC236}">
                <a16:creationId xmlns:a16="http://schemas.microsoft.com/office/drawing/2014/main" id="{203F31A5-2210-4656-8387-A55A66107DF6}"/>
              </a:ext>
            </a:extLst>
          </p:cNvPr>
          <p:cNvSpPr txBox="1"/>
          <p:nvPr/>
        </p:nvSpPr>
        <p:spPr>
          <a:xfrm>
            <a:off x="2082106" y="1347504"/>
            <a:ext cx="2481705" cy="276999"/>
          </a:xfrm>
          <a:prstGeom prst="rect">
            <a:avLst/>
          </a:prstGeom>
          <a:noFill/>
        </p:spPr>
        <p:txBody>
          <a:bodyPr wrap="none" rtlCol="0">
            <a:spAutoFit/>
          </a:bodyPr>
          <a:lstStyle/>
          <a:p>
            <a:r>
              <a:rPr lang="ca-ES" sz="1200" b="1" dirty="0">
                <a:solidFill>
                  <a:schemeClr val="bg1"/>
                </a:solidFill>
              </a:rPr>
              <a:t>ACTIVITAT 1: QUINA CÈL·LULA SÓC? </a:t>
            </a:r>
          </a:p>
        </p:txBody>
      </p:sp>
      <p:sp>
        <p:nvSpPr>
          <p:cNvPr id="20" name="CuadroTexto 19">
            <a:extLst>
              <a:ext uri="{FF2B5EF4-FFF2-40B4-BE49-F238E27FC236}">
                <a16:creationId xmlns:a16="http://schemas.microsoft.com/office/drawing/2014/main" id="{E153464F-9CAD-4BFA-9914-F8A6D3B6D406}"/>
              </a:ext>
            </a:extLst>
          </p:cNvPr>
          <p:cNvSpPr txBox="1"/>
          <p:nvPr/>
        </p:nvSpPr>
        <p:spPr>
          <a:xfrm>
            <a:off x="647834" y="732304"/>
            <a:ext cx="10896330" cy="923330"/>
          </a:xfrm>
          <a:prstGeom prst="rect">
            <a:avLst/>
          </a:prstGeom>
          <a:noFill/>
        </p:spPr>
        <p:txBody>
          <a:bodyPr wrap="square" rtlCol="0">
            <a:spAutoFit/>
          </a:bodyPr>
          <a:lstStyle/>
          <a:p>
            <a:pPr marL="226497" indent="-226497">
              <a:buAutoNum type="arabicPeriod"/>
            </a:pPr>
            <a:r>
              <a:rPr lang="ca-ES" dirty="0">
                <a:latin typeface="Arial" panose="020B0604020202020204" pitchFamily="34" charset="0"/>
                <a:cs typeface="Arial" panose="020B0604020202020204" pitchFamily="34" charset="0"/>
              </a:rPr>
              <a:t>Observa el teu fragment de DNA (cinta). Quins gens s’estan expressant (oberts)?</a:t>
            </a:r>
          </a:p>
          <a:p>
            <a:pPr marL="226497" indent="-226497">
              <a:buAutoNum type="arabicPeriod"/>
            </a:pPr>
            <a:endParaRPr lang="ca-ES" dirty="0">
              <a:latin typeface="Arial" panose="020B0604020202020204" pitchFamily="34" charset="0"/>
              <a:cs typeface="Arial" panose="020B0604020202020204" pitchFamily="34" charset="0"/>
            </a:endParaRPr>
          </a:p>
          <a:p>
            <a:pPr marL="226497" indent="-226497">
              <a:buAutoNum type="arabicPeriod"/>
            </a:pPr>
            <a:r>
              <a:rPr lang="ca-ES" dirty="0">
                <a:latin typeface="Arial" panose="020B0604020202020204" pitchFamily="34" charset="0"/>
                <a:cs typeface="Arial" panose="020B0604020202020204" pitchFamily="34" charset="0"/>
              </a:rPr>
              <a:t>Quin tipus de cèl·lula representa el teu fragment de DNA?</a:t>
            </a:r>
          </a:p>
        </p:txBody>
      </p:sp>
      <p:pic>
        <p:nvPicPr>
          <p:cNvPr id="21" name="Imagen 20">
            <a:extLst>
              <a:ext uri="{FF2B5EF4-FFF2-40B4-BE49-F238E27FC236}">
                <a16:creationId xmlns:a16="http://schemas.microsoft.com/office/drawing/2014/main" id="{E754CD40-3145-4DB3-B898-DB65B8E34CF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164" b="92466" l="9346" r="90654">
                        <a14:foregroundMark x1="86916" y1="76027" x2="86916" y2="76027"/>
                        <a14:foregroundMark x1="72897" y1="7534" x2="72897" y2="7534"/>
                        <a14:foregroundMark x1="51402" y1="92466" x2="51402" y2="92466"/>
                        <a14:foregroundMark x1="90654" y1="80822" x2="90654" y2="80822"/>
                      </a14:backgroundRemoval>
                    </a14:imgEffect>
                  </a14:imgLayer>
                </a14:imgProps>
              </a:ext>
            </a:extLst>
          </a:blip>
          <a:srcRect l="13267" t="4028" r="5709" b="3154"/>
          <a:stretch/>
        </p:blipFill>
        <p:spPr>
          <a:xfrm>
            <a:off x="4153158" y="1795334"/>
            <a:ext cx="410653" cy="532337"/>
          </a:xfrm>
          <a:prstGeom prst="rect">
            <a:avLst/>
          </a:prstGeom>
        </p:spPr>
      </p:pic>
      <p:pic>
        <p:nvPicPr>
          <p:cNvPr id="22" name="Imagen 21">
            <a:extLst>
              <a:ext uri="{FF2B5EF4-FFF2-40B4-BE49-F238E27FC236}">
                <a16:creationId xmlns:a16="http://schemas.microsoft.com/office/drawing/2014/main" id="{568D9EFA-9058-408A-8E7E-8112AFB7AA7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302" b="89922" l="9836" r="94536">
                        <a14:foregroundMark x1="94536" y1="51938" x2="94536" y2="51938"/>
                        <a14:foregroundMark x1="54098" y1="89147" x2="54098" y2="89147"/>
                      </a14:backgroundRemoval>
                    </a14:imgEffect>
                  </a14:imgLayer>
                </a14:imgProps>
              </a:ext>
            </a:extLst>
          </a:blip>
          <a:stretch>
            <a:fillRect/>
          </a:stretch>
        </p:blipFill>
        <p:spPr>
          <a:xfrm>
            <a:off x="2616497" y="2653946"/>
            <a:ext cx="883698" cy="507207"/>
          </a:xfrm>
          <a:prstGeom prst="rect">
            <a:avLst/>
          </a:prstGeom>
        </p:spPr>
      </p:pic>
      <p:pic>
        <p:nvPicPr>
          <p:cNvPr id="23" name="Imagen 22">
            <a:extLst>
              <a:ext uri="{FF2B5EF4-FFF2-40B4-BE49-F238E27FC236}">
                <a16:creationId xmlns:a16="http://schemas.microsoft.com/office/drawing/2014/main" id="{E620984D-64A3-47CE-9AA5-7382F42F30A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6977" b="94186" l="10000" r="92381">
                        <a14:foregroundMark x1="65238" y1="6977" x2="65238" y2="6977"/>
                        <a14:foregroundMark x1="92857" y1="30233" x2="92857" y2="30233"/>
                        <a14:foregroundMark x1="41905" y1="91860" x2="41905" y2="91860"/>
                        <a14:foregroundMark x1="44286" y1="94186" x2="44286" y2="94186"/>
                      </a14:backgroundRemoval>
                    </a14:imgEffect>
                  </a14:imgLayer>
                </a14:imgProps>
              </a:ext>
            </a:extLst>
          </a:blip>
          <a:stretch>
            <a:fillRect/>
          </a:stretch>
        </p:blipFill>
        <p:spPr>
          <a:xfrm>
            <a:off x="2790008" y="3408582"/>
            <a:ext cx="536676" cy="515393"/>
          </a:xfrm>
          <a:prstGeom prst="rect">
            <a:avLst/>
          </a:prstGeom>
        </p:spPr>
      </p:pic>
      <p:pic>
        <p:nvPicPr>
          <p:cNvPr id="24" name="Imagen 23">
            <a:extLst>
              <a:ext uri="{FF2B5EF4-FFF2-40B4-BE49-F238E27FC236}">
                <a16:creationId xmlns:a16="http://schemas.microsoft.com/office/drawing/2014/main" id="{45A658D7-DA32-4E03-B011-B4A75599A719}"/>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4525" b="91855" l="9225" r="95941">
                        <a14:foregroundMark x1="66421" y1="4525" x2="66421" y2="4525"/>
                        <a14:foregroundMark x1="10701" y1="41176" x2="10701" y2="41176"/>
                        <a14:foregroundMark x1="95941" y1="43891" x2="95941" y2="43891"/>
                        <a14:foregroundMark x1="69373" y1="91855" x2="69373" y2="91855"/>
                      </a14:backgroundRemoval>
                    </a14:imgEffect>
                  </a14:imgLayer>
                </a14:imgProps>
              </a:ext>
            </a:extLst>
          </a:blip>
          <a:stretch>
            <a:fillRect/>
          </a:stretch>
        </p:blipFill>
        <p:spPr>
          <a:xfrm>
            <a:off x="2655784" y="5065320"/>
            <a:ext cx="805125" cy="535362"/>
          </a:xfrm>
          <a:prstGeom prst="rect">
            <a:avLst/>
          </a:prstGeom>
        </p:spPr>
      </p:pic>
      <p:pic>
        <p:nvPicPr>
          <p:cNvPr id="25" name="Imagen 24">
            <a:extLst>
              <a:ext uri="{FF2B5EF4-FFF2-40B4-BE49-F238E27FC236}">
                <a16:creationId xmlns:a16="http://schemas.microsoft.com/office/drawing/2014/main" id="{FDE7F5CD-ED5E-447C-8710-0E0DCF3B7BA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8553" b="91447" l="7895" r="93860">
                        <a14:foregroundMark x1="35965" y1="8553" x2="35965" y2="8553"/>
                        <a14:foregroundMark x1="7895" y1="69079" x2="7895" y2="69079"/>
                        <a14:foregroundMark x1="94298" y1="15132" x2="94298" y2="15132"/>
                        <a14:foregroundMark x1="12719" y1="91447" x2="12719" y2="91447"/>
                      </a14:backgroundRemoval>
                    </a14:imgEffect>
                  </a14:imgLayer>
                </a14:imgProps>
              </a:ext>
            </a:extLst>
          </a:blip>
          <a:stretch>
            <a:fillRect/>
          </a:stretch>
        </p:blipFill>
        <p:spPr>
          <a:xfrm>
            <a:off x="2589799" y="1863548"/>
            <a:ext cx="937094" cy="501298"/>
          </a:xfrm>
          <a:prstGeom prst="rect">
            <a:avLst/>
          </a:prstGeom>
        </p:spPr>
      </p:pic>
      <p:pic>
        <p:nvPicPr>
          <p:cNvPr id="26" name="Imagen 3" descr="Icono&#10;&#10;Descripción generada automáticamente">
            <a:extLst>
              <a:ext uri="{FF2B5EF4-FFF2-40B4-BE49-F238E27FC236}">
                <a16:creationId xmlns:a16="http://schemas.microsoft.com/office/drawing/2014/main" id="{D65019D7-0C30-43EE-A803-BD7358B8CA8D}"/>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Lst>
          </a:blip>
          <a:stretch>
            <a:fillRect/>
          </a:stretch>
        </p:blipFill>
        <p:spPr>
          <a:xfrm>
            <a:off x="2501757" y="4293860"/>
            <a:ext cx="998438" cy="501801"/>
          </a:xfrm>
          <a:prstGeom prst="rect">
            <a:avLst/>
          </a:prstGeom>
        </p:spPr>
      </p:pic>
      <p:sp>
        <p:nvSpPr>
          <p:cNvPr id="27" name="CuadroTexto 26">
            <a:extLst>
              <a:ext uri="{FF2B5EF4-FFF2-40B4-BE49-F238E27FC236}">
                <a16:creationId xmlns:a16="http://schemas.microsoft.com/office/drawing/2014/main" id="{FC22C004-21BA-435E-828B-8937188F1EB4}"/>
              </a:ext>
            </a:extLst>
          </p:cNvPr>
          <p:cNvSpPr txBox="1"/>
          <p:nvPr/>
        </p:nvSpPr>
        <p:spPr>
          <a:xfrm>
            <a:off x="2662413" y="2332485"/>
            <a:ext cx="791867" cy="276999"/>
          </a:xfrm>
          <a:prstGeom prst="rect">
            <a:avLst/>
          </a:prstGeom>
          <a:noFill/>
        </p:spPr>
        <p:txBody>
          <a:bodyPr wrap="square" rtlCol="0">
            <a:spAutoFit/>
          </a:bodyPr>
          <a:lstStyle/>
          <a:p>
            <a:r>
              <a:rPr lang="es-ES" sz="1200" b="1" dirty="0"/>
              <a:t>FETGE</a:t>
            </a:r>
          </a:p>
        </p:txBody>
      </p:sp>
      <p:sp>
        <p:nvSpPr>
          <p:cNvPr id="28" name="CuadroTexto 27">
            <a:extLst>
              <a:ext uri="{FF2B5EF4-FFF2-40B4-BE49-F238E27FC236}">
                <a16:creationId xmlns:a16="http://schemas.microsoft.com/office/drawing/2014/main" id="{5AD5D1FE-A3C3-4D43-93F3-F9F27B1A4F87}"/>
              </a:ext>
            </a:extLst>
          </p:cNvPr>
          <p:cNvSpPr txBox="1"/>
          <p:nvPr/>
        </p:nvSpPr>
        <p:spPr>
          <a:xfrm>
            <a:off x="2751698" y="3135176"/>
            <a:ext cx="613297" cy="276999"/>
          </a:xfrm>
          <a:prstGeom prst="rect">
            <a:avLst/>
          </a:prstGeom>
          <a:noFill/>
        </p:spPr>
        <p:txBody>
          <a:bodyPr wrap="square" rtlCol="0">
            <a:spAutoFit/>
          </a:bodyPr>
          <a:lstStyle/>
          <a:p>
            <a:r>
              <a:rPr lang="es-ES" sz="1200" b="1" dirty="0"/>
              <a:t>ULL</a:t>
            </a:r>
          </a:p>
        </p:txBody>
      </p:sp>
      <p:sp>
        <p:nvSpPr>
          <p:cNvPr id="29" name="CuadroTexto 28">
            <a:extLst>
              <a:ext uri="{FF2B5EF4-FFF2-40B4-BE49-F238E27FC236}">
                <a16:creationId xmlns:a16="http://schemas.microsoft.com/office/drawing/2014/main" id="{ABEA24BD-F03C-4826-B8CD-C50433080A1E}"/>
              </a:ext>
            </a:extLst>
          </p:cNvPr>
          <p:cNvSpPr txBox="1"/>
          <p:nvPr/>
        </p:nvSpPr>
        <p:spPr>
          <a:xfrm>
            <a:off x="2613153" y="3979363"/>
            <a:ext cx="890387" cy="276999"/>
          </a:xfrm>
          <a:prstGeom prst="rect">
            <a:avLst/>
          </a:prstGeom>
          <a:noFill/>
        </p:spPr>
        <p:txBody>
          <a:bodyPr wrap="square" rtlCol="0">
            <a:spAutoFit/>
          </a:bodyPr>
          <a:lstStyle/>
          <a:p>
            <a:r>
              <a:rPr lang="es-ES" sz="1200" b="1" dirty="0"/>
              <a:t>ORELLA</a:t>
            </a:r>
          </a:p>
        </p:txBody>
      </p:sp>
      <p:sp>
        <p:nvSpPr>
          <p:cNvPr id="30" name="CuadroTexto 29">
            <a:extLst>
              <a:ext uri="{FF2B5EF4-FFF2-40B4-BE49-F238E27FC236}">
                <a16:creationId xmlns:a16="http://schemas.microsoft.com/office/drawing/2014/main" id="{365521B4-A519-4D9E-B565-318112DA3F2D}"/>
              </a:ext>
            </a:extLst>
          </p:cNvPr>
          <p:cNvSpPr txBox="1"/>
          <p:nvPr/>
        </p:nvSpPr>
        <p:spPr>
          <a:xfrm>
            <a:off x="2573127" y="4786363"/>
            <a:ext cx="970438" cy="276999"/>
          </a:xfrm>
          <a:prstGeom prst="rect">
            <a:avLst/>
          </a:prstGeom>
          <a:noFill/>
        </p:spPr>
        <p:txBody>
          <a:bodyPr wrap="square" rtlCol="0">
            <a:spAutoFit/>
          </a:bodyPr>
          <a:lstStyle/>
          <a:p>
            <a:r>
              <a:rPr lang="es-ES" sz="1200" b="1" dirty="0"/>
              <a:t>MÚSCUL</a:t>
            </a:r>
          </a:p>
        </p:txBody>
      </p:sp>
      <p:sp>
        <p:nvSpPr>
          <p:cNvPr id="31" name="CuadroTexto 30">
            <a:extLst>
              <a:ext uri="{FF2B5EF4-FFF2-40B4-BE49-F238E27FC236}">
                <a16:creationId xmlns:a16="http://schemas.microsoft.com/office/drawing/2014/main" id="{7910EAA8-BA89-4AFC-BE68-18C63EE1103C}"/>
              </a:ext>
            </a:extLst>
          </p:cNvPr>
          <p:cNvSpPr txBox="1"/>
          <p:nvPr/>
        </p:nvSpPr>
        <p:spPr>
          <a:xfrm>
            <a:off x="2582363" y="5588168"/>
            <a:ext cx="951966" cy="276999"/>
          </a:xfrm>
          <a:prstGeom prst="rect">
            <a:avLst/>
          </a:prstGeom>
          <a:noFill/>
        </p:spPr>
        <p:txBody>
          <a:bodyPr wrap="square" rtlCol="0">
            <a:spAutoFit/>
          </a:bodyPr>
          <a:lstStyle/>
          <a:p>
            <a:r>
              <a:rPr lang="es-ES" sz="1200" b="1" dirty="0"/>
              <a:t>CERVELL</a:t>
            </a:r>
          </a:p>
        </p:txBody>
      </p:sp>
      <p:sp>
        <p:nvSpPr>
          <p:cNvPr id="32" name="CuadroTexto 31">
            <a:extLst>
              <a:ext uri="{FF2B5EF4-FFF2-40B4-BE49-F238E27FC236}">
                <a16:creationId xmlns:a16="http://schemas.microsoft.com/office/drawing/2014/main" id="{890BD088-4AD7-45E0-9958-B0ADC75E7D9D}"/>
              </a:ext>
            </a:extLst>
          </p:cNvPr>
          <p:cNvSpPr txBox="1"/>
          <p:nvPr/>
        </p:nvSpPr>
        <p:spPr>
          <a:xfrm>
            <a:off x="3943337" y="2308188"/>
            <a:ext cx="1149007" cy="276999"/>
          </a:xfrm>
          <a:prstGeom prst="rect">
            <a:avLst/>
          </a:prstGeom>
          <a:noFill/>
        </p:spPr>
        <p:txBody>
          <a:bodyPr wrap="square" rtlCol="0">
            <a:spAutoFit/>
          </a:bodyPr>
          <a:lstStyle/>
          <a:p>
            <a:r>
              <a:rPr lang="es-ES" sz="1200" b="1" dirty="0"/>
              <a:t>HEPATÒCIT</a:t>
            </a:r>
          </a:p>
        </p:txBody>
      </p:sp>
      <p:sp>
        <p:nvSpPr>
          <p:cNvPr id="33" name="CuadroTexto 32">
            <a:extLst>
              <a:ext uri="{FF2B5EF4-FFF2-40B4-BE49-F238E27FC236}">
                <a16:creationId xmlns:a16="http://schemas.microsoft.com/office/drawing/2014/main" id="{A1EB8EC2-B87F-442A-9330-303F09CDBCDB}"/>
              </a:ext>
            </a:extLst>
          </p:cNvPr>
          <p:cNvSpPr txBox="1"/>
          <p:nvPr/>
        </p:nvSpPr>
        <p:spPr>
          <a:xfrm>
            <a:off x="4128414" y="3116252"/>
            <a:ext cx="671796" cy="276999"/>
          </a:xfrm>
          <a:prstGeom prst="rect">
            <a:avLst/>
          </a:prstGeom>
          <a:noFill/>
        </p:spPr>
        <p:txBody>
          <a:bodyPr wrap="square" rtlCol="0">
            <a:spAutoFit/>
          </a:bodyPr>
          <a:lstStyle/>
          <a:p>
            <a:r>
              <a:rPr lang="es-ES" sz="1200" b="1" dirty="0"/>
              <a:t>CON</a:t>
            </a:r>
          </a:p>
        </p:txBody>
      </p:sp>
      <p:sp>
        <p:nvSpPr>
          <p:cNvPr id="34" name="CuadroTexto 33">
            <a:extLst>
              <a:ext uri="{FF2B5EF4-FFF2-40B4-BE49-F238E27FC236}">
                <a16:creationId xmlns:a16="http://schemas.microsoft.com/office/drawing/2014/main" id="{EABB6E06-03EA-4CFC-B864-65C94820B69B}"/>
              </a:ext>
            </a:extLst>
          </p:cNvPr>
          <p:cNvSpPr txBox="1"/>
          <p:nvPr/>
        </p:nvSpPr>
        <p:spPr>
          <a:xfrm>
            <a:off x="3746293" y="3947757"/>
            <a:ext cx="1543093" cy="276999"/>
          </a:xfrm>
          <a:prstGeom prst="rect">
            <a:avLst/>
          </a:prstGeom>
          <a:noFill/>
        </p:spPr>
        <p:txBody>
          <a:bodyPr wrap="square" rtlCol="0">
            <a:spAutoFit/>
          </a:bodyPr>
          <a:lstStyle/>
          <a:p>
            <a:r>
              <a:rPr lang="es-ES" sz="1200" b="1" dirty="0"/>
              <a:t>CÈL·LULA PILOSA</a:t>
            </a:r>
          </a:p>
        </p:txBody>
      </p:sp>
      <p:sp>
        <p:nvSpPr>
          <p:cNvPr id="35" name="CuadroTexto 34">
            <a:extLst>
              <a:ext uri="{FF2B5EF4-FFF2-40B4-BE49-F238E27FC236}">
                <a16:creationId xmlns:a16="http://schemas.microsoft.com/office/drawing/2014/main" id="{22EFA3B6-A45F-4ED1-8EB6-55829D5A0F8E}"/>
              </a:ext>
            </a:extLst>
          </p:cNvPr>
          <p:cNvSpPr txBox="1"/>
          <p:nvPr/>
        </p:nvSpPr>
        <p:spPr>
          <a:xfrm>
            <a:off x="4025276" y="4718783"/>
            <a:ext cx="878073" cy="276999"/>
          </a:xfrm>
          <a:prstGeom prst="rect">
            <a:avLst/>
          </a:prstGeom>
          <a:noFill/>
        </p:spPr>
        <p:txBody>
          <a:bodyPr wrap="square" rtlCol="0">
            <a:spAutoFit/>
          </a:bodyPr>
          <a:lstStyle/>
          <a:p>
            <a:r>
              <a:rPr lang="es-ES" sz="1200" b="1" dirty="0"/>
              <a:t>MIÒCIT</a:t>
            </a:r>
          </a:p>
        </p:txBody>
      </p:sp>
      <p:sp>
        <p:nvSpPr>
          <p:cNvPr id="36" name="CuadroTexto 35">
            <a:extLst>
              <a:ext uri="{FF2B5EF4-FFF2-40B4-BE49-F238E27FC236}">
                <a16:creationId xmlns:a16="http://schemas.microsoft.com/office/drawing/2014/main" id="{AEF4E8E0-302C-43FF-8214-0A8225AECC6D}"/>
              </a:ext>
            </a:extLst>
          </p:cNvPr>
          <p:cNvSpPr txBox="1"/>
          <p:nvPr/>
        </p:nvSpPr>
        <p:spPr>
          <a:xfrm>
            <a:off x="3926754" y="5550001"/>
            <a:ext cx="1075117" cy="276999"/>
          </a:xfrm>
          <a:prstGeom prst="rect">
            <a:avLst/>
          </a:prstGeom>
          <a:noFill/>
        </p:spPr>
        <p:txBody>
          <a:bodyPr wrap="square" rtlCol="0">
            <a:spAutoFit/>
          </a:bodyPr>
          <a:lstStyle/>
          <a:p>
            <a:r>
              <a:rPr lang="es-ES" sz="1200" b="1" dirty="0"/>
              <a:t>NEURONA</a:t>
            </a:r>
          </a:p>
        </p:txBody>
      </p:sp>
    </p:spTree>
    <p:extLst>
      <p:ext uri="{BB962C8B-B14F-4D97-AF65-F5344CB8AC3E}">
        <p14:creationId xmlns:p14="http://schemas.microsoft.com/office/powerpoint/2010/main" val="2774716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24F80D-E1E0-D94E-A20C-4AF3EF94C22D}"/>
              </a:ext>
            </a:extLst>
          </p:cNvPr>
          <p:cNvPicPr>
            <a:picLocks/>
          </p:cNvPicPr>
          <p:nvPr/>
        </p:nvPicPr>
        <p:blipFill>
          <a:blip r:embed="rId2"/>
          <a:stretch>
            <a:fillRect/>
          </a:stretch>
        </p:blipFill>
        <p:spPr>
          <a:xfrm>
            <a:off x="-1" y="6777913"/>
            <a:ext cx="12192000" cy="80087"/>
          </a:xfrm>
          <a:prstGeom prst="rect">
            <a:avLst/>
          </a:prstGeom>
        </p:spPr>
      </p:pic>
      <p:pic>
        <p:nvPicPr>
          <p:cNvPr id="9" name="Imagen 8">
            <a:extLst>
              <a:ext uri="{FF2B5EF4-FFF2-40B4-BE49-F238E27FC236}">
                <a16:creationId xmlns:a16="http://schemas.microsoft.com/office/drawing/2014/main" id="{AE97DA9C-CA15-5245-BFDB-0BFD21C34FEA}"/>
              </a:ext>
            </a:extLst>
          </p:cNvPr>
          <p:cNvPicPr>
            <a:picLocks/>
          </p:cNvPicPr>
          <p:nvPr/>
        </p:nvPicPr>
        <p:blipFill>
          <a:blip r:embed="rId2"/>
          <a:stretch>
            <a:fillRect/>
          </a:stretch>
        </p:blipFill>
        <p:spPr>
          <a:xfrm>
            <a:off x="0" y="0"/>
            <a:ext cx="12192000" cy="72000"/>
          </a:xfrm>
          <a:prstGeom prst="rect">
            <a:avLst/>
          </a:prstGeom>
        </p:spPr>
      </p:pic>
      <p:sp>
        <p:nvSpPr>
          <p:cNvPr id="10" name="CuadroTexto 9">
            <a:extLst>
              <a:ext uri="{FF2B5EF4-FFF2-40B4-BE49-F238E27FC236}">
                <a16:creationId xmlns:a16="http://schemas.microsoft.com/office/drawing/2014/main" id="{892F4151-AC4D-194A-BCE1-9F7DB71BDE10}"/>
              </a:ext>
            </a:extLst>
          </p:cNvPr>
          <p:cNvSpPr txBox="1"/>
          <p:nvPr/>
        </p:nvSpPr>
        <p:spPr>
          <a:xfrm>
            <a:off x="189808" y="440887"/>
            <a:ext cx="7020195" cy="430887"/>
          </a:xfrm>
          <a:prstGeom prst="rect">
            <a:avLst/>
          </a:prstGeom>
          <a:noFill/>
        </p:spPr>
        <p:txBody>
          <a:bodyPr wrap="square" rtlCol="0" anchor="ctr">
            <a:spAutoFit/>
          </a:bodyPr>
          <a:lstStyle/>
          <a:p>
            <a:pPr algn="ctr" fontAlgn="ctr"/>
            <a:r>
              <a:rPr lang="pt-BR" sz="2200" dirty="0">
                <a:solidFill>
                  <a:schemeClr val="bg2">
                    <a:lumMod val="25000"/>
                  </a:schemeClr>
                </a:solidFill>
                <a:latin typeface="Arial" panose="020B0604020202020204" pitchFamily="34" charset="0"/>
                <a:cs typeface="Arial" panose="020B0604020202020204" pitchFamily="34" charset="0"/>
              </a:rPr>
              <a:t>ACTIVITAT 2: DIFERENCIEM UNA NEURONA!</a:t>
            </a:r>
          </a:p>
        </p:txBody>
      </p:sp>
      <p:pic>
        <p:nvPicPr>
          <p:cNvPr id="12" name="Imagen 11">
            <a:extLst>
              <a:ext uri="{FF2B5EF4-FFF2-40B4-BE49-F238E27FC236}">
                <a16:creationId xmlns:a16="http://schemas.microsoft.com/office/drawing/2014/main" id="{6F0C0359-5644-2E41-A615-86297C5E1A2B}"/>
              </a:ext>
            </a:extLst>
          </p:cNvPr>
          <p:cNvPicPr>
            <a:picLocks/>
          </p:cNvPicPr>
          <p:nvPr/>
        </p:nvPicPr>
        <p:blipFill>
          <a:blip r:embed="rId2"/>
          <a:stretch>
            <a:fillRect/>
          </a:stretch>
        </p:blipFill>
        <p:spPr>
          <a:xfrm flipV="1">
            <a:off x="613076" y="871774"/>
            <a:ext cx="4984595" cy="36000"/>
          </a:xfrm>
          <a:prstGeom prst="rect">
            <a:avLst/>
          </a:prstGeom>
        </p:spPr>
      </p:pic>
      <p:pic>
        <p:nvPicPr>
          <p:cNvPr id="8" name="Imagen 7">
            <a:extLst>
              <a:ext uri="{FF2B5EF4-FFF2-40B4-BE49-F238E27FC236}">
                <a16:creationId xmlns:a16="http://schemas.microsoft.com/office/drawing/2014/main" id="{FE2F98ED-A988-DE44-830D-8552998FE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37" name="CuadroTexto 36">
            <a:extLst>
              <a:ext uri="{FF2B5EF4-FFF2-40B4-BE49-F238E27FC236}">
                <a16:creationId xmlns:a16="http://schemas.microsoft.com/office/drawing/2014/main" id="{D101F69C-A21E-4174-93B5-17E001597D49}"/>
              </a:ext>
            </a:extLst>
          </p:cNvPr>
          <p:cNvSpPr txBox="1"/>
          <p:nvPr/>
        </p:nvSpPr>
        <p:spPr>
          <a:xfrm>
            <a:off x="533940" y="1095018"/>
            <a:ext cx="11216782" cy="1199484"/>
          </a:xfrm>
          <a:prstGeom prst="rect">
            <a:avLst/>
          </a:prstGeom>
          <a:noFill/>
        </p:spPr>
        <p:txBody>
          <a:bodyPr wrap="square" lIns="90603" tIns="45302" rIns="90603" bIns="45302" rtlCol="0" anchor="t">
            <a:spAutoFit/>
          </a:bodyPr>
          <a:lstStyle/>
          <a:p>
            <a:pPr marL="226497" indent="-226497">
              <a:buAutoNum type="arabicPeriod"/>
            </a:pPr>
            <a:r>
              <a:rPr lang="ca-ES" dirty="0"/>
              <a:t>Basa’t en la taula superior per modificar el patró de metilació del teu fragment de DNA i transformar la teva cèl·lula en una NEURONA.</a:t>
            </a:r>
          </a:p>
          <a:p>
            <a:pPr marL="226497" indent="-226497">
              <a:buAutoNum type="arabicPeriod"/>
            </a:pPr>
            <a:endParaRPr lang="ca-ES" dirty="0">
              <a:cs typeface="Calibri"/>
            </a:endParaRPr>
          </a:p>
          <a:p>
            <a:pPr marL="226497" indent="-226497">
              <a:buAutoNum type="arabicPeriod"/>
            </a:pPr>
            <a:r>
              <a:rPr lang="ca-ES" dirty="0"/>
              <a:t>Has pogut metilar (tancar) tot els gens correctament?</a:t>
            </a:r>
            <a:endParaRPr lang="ca-ES" dirty="0">
              <a:cs typeface="Calibri"/>
            </a:endParaRPr>
          </a:p>
        </p:txBody>
      </p:sp>
      <p:sp>
        <p:nvSpPr>
          <p:cNvPr id="38" name="CuadroTexto 37">
            <a:extLst>
              <a:ext uri="{FF2B5EF4-FFF2-40B4-BE49-F238E27FC236}">
                <a16:creationId xmlns:a16="http://schemas.microsoft.com/office/drawing/2014/main" id="{A6FC3B75-1BB3-449D-9230-3EB0FBE22150}"/>
              </a:ext>
            </a:extLst>
          </p:cNvPr>
          <p:cNvSpPr txBox="1"/>
          <p:nvPr/>
        </p:nvSpPr>
        <p:spPr>
          <a:xfrm>
            <a:off x="621866" y="4617052"/>
            <a:ext cx="2980881" cy="276999"/>
          </a:xfrm>
          <a:prstGeom prst="rect">
            <a:avLst/>
          </a:prstGeom>
          <a:noFill/>
        </p:spPr>
        <p:txBody>
          <a:bodyPr wrap="none" rtlCol="0">
            <a:spAutoFit/>
          </a:bodyPr>
          <a:lstStyle/>
          <a:p>
            <a:r>
              <a:rPr lang="ca-ES" sz="1200" b="1" dirty="0">
                <a:solidFill>
                  <a:schemeClr val="bg1"/>
                </a:solidFill>
              </a:rPr>
              <a:t>ACTIVITAT 2: DIFERENCIEM UNA NEURONA!</a:t>
            </a:r>
          </a:p>
        </p:txBody>
      </p:sp>
      <p:pic>
        <p:nvPicPr>
          <p:cNvPr id="39" name="Imagen 38">
            <a:extLst>
              <a:ext uri="{FF2B5EF4-FFF2-40B4-BE49-F238E27FC236}">
                <a16:creationId xmlns:a16="http://schemas.microsoft.com/office/drawing/2014/main" id="{98F9469A-9470-4E90-961A-F21710F40A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739" b="36456"/>
          <a:stretch/>
        </p:blipFill>
        <p:spPr>
          <a:xfrm>
            <a:off x="2002760" y="3044149"/>
            <a:ext cx="7737522" cy="2700906"/>
          </a:xfrm>
          <a:prstGeom prst="rect">
            <a:avLst/>
          </a:prstGeom>
        </p:spPr>
      </p:pic>
    </p:spTree>
    <p:extLst>
      <p:ext uri="{BB962C8B-B14F-4D97-AF65-F5344CB8AC3E}">
        <p14:creationId xmlns:p14="http://schemas.microsoft.com/office/powerpoint/2010/main" val="125004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3076" y="95014"/>
            <a:ext cx="6538970" cy="830997"/>
          </a:xfrm>
          <a:prstGeom prst="rect">
            <a:avLst/>
          </a:prstGeom>
        </p:spPr>
        <p:txBody>
          <a:bodyPr wrap="none">
            <a:spAutoFit/>
          </a:bodyPr>
          <a:lstStyle/>
          <a:p>
            <a:r>
              <a:rPr lang="es-ES" sz="2400" b="1" dirty="0">
                <a:latin typeface="Arial" panose="020B0604020202020204" pitchFamily="34" charset="0"/>
                <a:ea typeface="Helvetica Neue" charset="0"/>
                <a:cs typeface="Arial" panose="020B0604020202020204" pitchFamily="34" charset="0"/>
              </a:rPr>
              <a:t>Epigenetic </a:t>
            </a:r>
            <a:r>
              <a:rPr lang="es-ES" sz="2400" b="1" dirty="0" err="1">
                <a:latin typeface="Arial" panose="020B0604020202020204" pitchFamily="34" charset="0"/>
                <a:ea typeface="Helvetica Neue" charset="0"/>
                <a:cs typeface="Arial" panose="020B0604020202020204" pitchFamily="34" charset="0"/>
              </a:rPr>
              <a:t>marks</a:t>
            </a:r>
            <a:endParaRPr lang="es-ES" sz="2400" b="1" dirty="0">
              <a:latin typeface="Arial" panose="020B0604020202020204" pitchFamily="34" charset="0"/>
              <a:ea typeface="Helvetica Neue" charset="0"/>
              <a:cs typeface="Arial" panose="020B0604020202020204" pitchFamily="34" charset="0"/>
            </a:endParaRPr>
          </a:p>
          <a:p>
            <a:r>
              <a:rPr lang="es-ES" sz="2400" b="1" dirty="0">
                <a:solidFill>
                  <a:srgbClr val="008F00"/>
                </a:solidFill>
                <a:latin typeface="Arial" panose="020B0604020202020204" pitchFamily="34" charset="0"/>
                <a:ea typeface="Helvetica Neue" charset="0"/>
                <a:cs typeface="Arial" panose="020B0604020202020204" pitchFamily="34" charset="0"/>
              </a:rPr>
              <a:t>DNA </a:t>
            </a:r>
            <a:r>
              <a:rPr lang="es-ES" sz="2400" b="1" dirty="0" err="1">
                <a:solidFill>
                  <a:srgbClr val="008F00"/>
                </a:solidFill>
                <a:latin typeface="Arial" panose="020B0604020202020204" pitchFamily="34" charset="0"/>
                <a:ea typeface="Helvetica Neue" charset="0"/>
                <a:cs typeface="Arial" panose="020B0604020202020204" pitchFamily="34" charset="0"/>
              </a:rPr>
              <a:t>methylation</a:t>
            </a:r>
            <a:r>
              <a:rPr lang="es-ES" sz="2400" b="1" dirty="0">
                <a:solidFill>
                  <a:srgbClr val="008F00"/>
                </a:solidFill>
                <a:latin typeface="Arial" panose="020B0604020202020204" pitchFamily="34" charset="0"/>
                <a:ea typeface="Helvetica Neue" charset="0"/>
                <a:cs typeface="Arial" panose="020B0604020202020204" pitchFamily="34" charset="0"/>
              </a:rPr>
              <a:t> and </a:t>
            </a:r>
            <a:r>
              <a:rPr lang="es-ES" sz="2400" b="1" dirty="0" err="1">
                <a:solidFill>
                  <a:srgbClr val="008F00"/>
                </a:solidFill>
                <a:latin typeface="Arial" panose="020B0604020202020204" pitchFamily="34" charset="0"/>
                <a:ea typeface="Helvetica Neue" charset="0"/>
                <a:cs typeface="Arial" panose="020B0604020202020204" pitchFamily="34" charset="0"/>
              </a:rPr>
              <a:t>histone</a:t>
            </a:r>
            <a:r>
              <a:rPr lang="es-ES" sz="2400" b="1" dirty="0">
                <a:solidFill>
                  <a:srgbClr val="008F00"/>
                </a:solidFill>
                <a:latin typeface="Arial" panose="020B0604020202020204" pitchFamily="34" charset="0"/>
                <a:ea typeface="Helvetica Neue" charset="0"/>
                <a:cs typeface="Arial" panose="020B0604020202020204" pitchFamily="34" charset="0"/>
              </a:rPr>
              <a:t> </a:t>
            </a:r>
            <a:r>
              <a:rPr lang="es-ES" sz="2400" b="1" dirty="0" err="1">
                <a:solidFill>
                  <a:srgbClr val="008F00"/>
                </a:solidFill>
                <a:latin typeface="Arial" panose="020B0604020202020204" pitchFamily="34" charset="0"/>
                <a:ea typeface="Helvetica Neue" charset="0"/>
                <a:cs typeface="Arial" panose="020B0604020202020204" pitchFamily="34" charset="0"/>
              </a:rPr>
              <a:t>modifications</a:t>
            </a:r>
            <a:endParaRPr lang="es-ES" sz="2400" b="1" dirty="0">
              <a:latin typeface="Arial" panose="020B0604020202020204" pitchFamily="34" charset="0"/>
              <a:ea typeface="Helvetica Neue" charset="0"/>
              <a:cs typeface="Arial" panose="020B0604020202020204" pitchFamily="34" charset="0"/>
            </a:endParaRPr>
          </a:p>
        </p:txBody>
      </p:sp>
      <p:pic>
        <p:nvPicPr>
          <p:cNvPr id="7" name="Picture 6">
            <a:extLst>
              <a:ext uri="{FF2B5EF4-FFF2-40B4-BE49-F238E27FC236}">
                <a16:creationId xmlns:a16="http://schemas.microsoft.com/office/drawing/2014/main" id="{A9E9DD45-D97E-7E42-B795-662335791E71}"/>
              </a:ext>
            </a:extLst>
          </p:cNvPr>
          <p:cNvPicPr>
            <a:picLocks noChangeAspect="1"/>
          </p:cNvPicPr>
          <p:nvPr/>
        </p:nvPicPr>
        <p:blipFill>
          <a:blip r:embed="rId3"/>
          <a:stretch>
            <a:fillRect/>
          </a:stretch>
        </p:blipFill>
        <p:spPr>
          <a:xfrm>
            <a:off x="3280081" y="1132156"/>
            <a:ext cx="5671225" cy="5528732"/>
          </a:xfrm>
          <a:prstGeom prst="rect">
            <a:avLst/>
          </a:prstGeom>
        </p:spPr>
      </p:pic>
      <p:sp>
        <p:nvSpPr>
          <p:cNvPr id="8" name="Right Arrow 7">
            <a:extLst>
              <a:ext uri="{FF2B5EF4-FFF2-40B4-BE49-F238E27FC236}">
                <a16:creationId xmlns:a16="http://schemas.microsoft.com/office/drawing/2014/main" id="{BD395EC5-0501-2741-BFBF-0E521B641E28}"/>
              </a:ext>
            </a:extLst>
          </p:cNvPr>
          <p:cNvSpPr/>
          <p:nvPr/>
        </p:nvSpPr>
        <p:spPr>
          <a:xfrm>
            <a:off x="6271099" y="3210129"/>
            <a:ext cx="554477" cy="31128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29EA990-4A46-7E44-9356-4F3D677E6D66}"/>
              </a:ext>
            </a:extLst>
          </p:cNvPr>
          <p:cNvSpPr/>
          <p:nvPr/>
        </p:nvSpPr>
        <p:spPr>
          <a:xfrm>
            <a:off x="6271098" y="4624224"/>
            <a:ext cx="554477" cy="31128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1F973C7-C9E7-7041-A3A2-BC974C144BC7}"/>
              </a:ext>
            </a:extLst>
          </p:cNvPr>
          <p:cNvSpPr/>
          <p:nvPr/>
        </p:nvSpPr>
        <p:spPr>
          <a:xfrm>
            <a:off x="6410375" y="5380523"/>
            <a:ext cx="263143" cy="2598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D16BF9-1D35-B849-87E3-A5CA054C0F3B}"/>
              </a:ext>
            </a:extLst>
          </p:cNvPr>
          <p:cNvSpPr/>
          <p:nvPr/>
        </p:nvSpPr>
        <p:spPr>
          <a:xfrm>
            <a:off x="6694003" y="5380523"/>
            <a:ext cx="263143" cy="2598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4BEFF6-9740-AE46-B1BF-1DD22D3B92A2}"/>
              </a:ext>
            </a:extLst>
          </p:cNvPr>
          <p:cNvSpPr/>
          <p:nvPr/>
        </p:nvSpPr>
        <p:spPr>
          <a:xfrm>
            <a:off x="8787443" y="6364647"/>
            <a:ext cx="1880558" cy="553998"/>
          </a:xfrm>
          <a:prstGeom prst="rect">
            <a:avLst/>
          </a:prstGeom>
        </p:spPr>
        <p:txBody>
          <a:bodyPr wrap="square">
            <a:spAutoFit/>
          </a:bodyPr>
          <a:lstStyle/>
          <a:p>
            <a:r>
              <a:rPr lang="en-US" sz="1000" dirty="0">
                <a:latin typeface="Avenir Next Condensed" panose="020B0506020202020204" pitchFamily="34" charset="0"/>
              </a:rPr>
              <a:t>Hernández-Lemus  et al., 2019</a:t>
            </a:r>
          </a:p>
          <a:p>
            <a:r>
              <a:rPr lang="en-US" sz="1000" dirty="0">
                <a:latin typeface="Avenir Next Condensed" panose="020B0506020202020204" pitchFamily="34" charset="0"/>
              </a:rPr>
              <a:t>doi.org/10.3390/genes10110865</a:t>
            </a:r>
          </a:p>
        </p:txBody>
      </p:sp>
      <p:pic>
        <p:nvPicPr>
          <p:cNvPr id="2" name="Imagen 1">
            <a:extLst>
              <a:ext uri="{FF2B5EF4-FFF2-40B4-BE49-F238E27FC236}">
                <a16:creationId xmlns:a16="http://schemas.microsoft.com/office/drawing/2014/main" id="{A9BFCB2B-B50D-068D-837E-C8F8C2226D46}"/>
              </a:ext>
            </a:extLst>
          </p:cNvPr>
          <p:cNvPicPr>
            <a:picLocks/>
          </p:cNvPicPr>
          <p:nvPr/>
        </p:nvPicPr>
        <p:blipFill>
          <a:blip r:embed="rId4"/>
          <a:stretch>
            <a:fillRect/>
          </a:stretch>
        </p:blipFill>
        <p:spPr>
          <a:xfrm>
            <a:off x="-1" y="6777913"/>
            <a:ext cx="12192000" cy="80087"/>
          </a:xfrm>
          <a:prstGeom prst="rect">
            <a:avLst/>
          </a:prstGeom>
        </p:spPr>
      </p:pic>
      <p:pic>
        <p:nvPicPr>
          <p:cNvPr id="3" name="Imagen 2">
            <a:extLst>
              <a:ext uri="{FF2B5EF4-FFF2-40B4-BE49-F238E27FC236}">
                <a16:creationId xmlns:a16="http://schemas.microsoft.com/office/drawing/2014/main" id="{627A8E19-BF07-48E4-9295-91F546FA2065}"/>
              </a:ext>
            </a:extLst>
          </p:cNvPr>
          <p:cNvPicPr>
            <a:picLocks/>
          </p:cNvPicPr>
          <p:nvPr/>
        </p:nvPicPr>
        <p:blipFill>
          <a:blip r:embed="rId4"/>
          <a:stretch>
            <a:fillRect/>
          </a:stretch>
        </p:blipFill>
        <p:spPr>
          <a:xfrm>
            <a:off x="0" y="0"/>
            <a:ext cx="12192000" cy="72000"/>
          </a:xfrm>
          <a:prstGeom prst="rect">
            <a:avLst/>
          </a:prstGeom>
        </p:spPr>
      </p:pic>
      <p:pic>
        <p:nvPicPr>
          <p:cNvPr id="6" name="Imagen 5">
            <a:extLst>
              <a:ext uri="{FF2B5EF4-FFF2-40B4-BE49-F238E27FC236}">
                <a16:creationId xmlns:a16="http://schemas.microsoft.com/office/drawing/2014/main" id="{75AE0D5F-1CFD-B0F1-5E7B-946CD4607298}"/>
              </a:ext>
            </a:extLst>
          </p:cNvPr>
          <p:cNvPicPr>
            <a:picLocks/>
          </p:cNvPicPr>
          <p:nvPr/>
        </p:nvPicPr>
        <p:blipFill>
          <a:blip r:embed="rId4"/>
          <a:stretch>
            <a:fillRect/>
          </a:stretch>
        </p:blipFill>
        <p:spPr>
          <a:xfrm flipV="1">
            <a:off x="613076" y="871774"/>
            <a:ext cx="4984595" cy="36000"/>
          </a:xfrm>
          <a:prstGeom prst="rect">
            <a:avLst/>
          </a:prstGeom>
        </p:spPr>
      </p:pic>
      <p:pic>
        <p:nvPicPr>
          <p:cNvPr id="12" name="Imagen 11">
            <a:extLst>
              <a:ext uri="{FF2B5EF4-FFF2-40B4-BE49-F238E27FC236}">
                <a16:creationId xmlns:a16="http://schemas.microsoft.com/office/drawing/2014/main" id="{0542B594-7CEA-B098-9761-822545CDB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
        <p:nvSpPr>
          <p:cNvPr id="13" name="Rectangle 12">
            <a:extLst>
              <a:ext uri="{FF2B5EF4-FFF2-40B4-BE49-F238E27FC236}">
                <a16:creationId xmlns:a16="http://schemas.microsoft.com/office/drawing/2014/main" id="{71F6B020-D2F2-075B-E091-7269AABADAB7}"/>
              </a:ext>
            </a:extLst>
          </p:cNvPr>
          <p:cNvSpPr/>
          <p:nvPr/>
        </p:nvSpPr>
        <p:spPr>
          <a:xfrm>
            <a:off x="5597671" y="2544417"/>
            <a:ext cx="932338" cy="1987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0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0922" y="2846556"/>
            <a:ext cx="7890999" cy="3670247"/>
            <a:chOff x="879621" y="2567155"/>
            <a:chExt cx="7890999" cy="3670247"/>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3627" b="97927" l="8000" r="86400">
                          <a14:backgroundMark x1="52800" y1="68394" x2="52800" y2="68394"/>
                          <a14:backgroundMark x1="52800" y1="68394" x2="52800" y2="68394"/>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79621" y="3084130"/>
              <a:ext cx="3345498" cy="2582725"/>
            </a:xfrm>
            <a:prstGeom prst="rect">
              <a:avLst/>
            </a:prstGeom>
          </p:spPr>
        </p:pic>
        <p:pic>
          <p:nvPicPr>
            <p:cNvPr id="3" name="Pictur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632" t="52220" r="49249" b="16460"/>
            <a:stretch/>
          </p:blipFill>
          <p:spPr>
            <a:xfrm rot="16351495" flipH="1">
              <a:off x="5724368" y="2328722"/>
              <a:ext cx="818422" cy="129528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910" b="97117" l="2027" r="98243"/>
                      </a14:imgEffect>
                    </a14:imgLayer>
                  </a14:imgProps>
                </a:ext>
                <a:ext uri="{28A0092B-C50C-407E-A947-70E740481C1C}">
                  <a14:useLocalDpi xmlns:a14="http://schemas.microsoft.com/office/drawing/2010/main" val="0"/>
                </a:ext>
              </a:extLst>
            </a:blip>
            <a:stretch>
              <a:fillRect/>
            </a:stretch>
          </p:blipFill>
          <p:spPr>
            <a:xfrm rot="18097171" flipH="1">
              <a:off x="5307710" y="3786510"/>
              <a:ext cx="1340430" cy="1005321"/>
            </a:xfrm>
            <a:prstGeom prst="rect">
              <a:avLst/>
            </a:prstGeom>
          </p:spPr>
        </p:pic>
        <p:pic>
          <p:nvPicPr>
            <p:cNvPr id="5" name="Picture 4"/>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rot="282738" flipH="1">
              <a:off x="5362084" y="4784612"/>
              <a:ext cx="1452790" cy="1452790"/>
            </a:xfrm>
            <a:prstGeom prst="rect">
              <a:avLst/>
            </a:prstGeom>
          </p:spPr>
        </p:pic>
        <p:sp>
          <p:nvSpPr>
            <p:cNvPr id="10" name="Rectangle 9"/>
            <p:cNvSpPr/>
            <p:nvPr/>
          </p:nvSpPr>
          <p:spPr>
            <a:xfrm>
              <a:off x="6778286" y="5297523"/>
              <a:ext cx="1992334" cy="369332"/>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READERS</a:t>
              </a:r>
            </a:p>
          </p:txBody>
        </p:sp>
        <p:sp>
          <p:nvSpPr>
            <p:cNvPr id="12" name="Rectangle 11"/>
            <p:cNvSpPr/>
            <p:nvPr/>
          </p:nvSpPr>
          <p:spPr>
            <a:xfrm>
              <a:off x="6798621" y="3945896"/>
              <a:ext cx="1897645" cy="646331"/>
            </a:xfrm>
            <a:prstGeom prst="rect">
              <a:avLst/>
            </a:prstGeom>
            <a:solidFill>
              <a:srgbClr val="008F00"/>
            </a:solidFill>
            <a:effectLst>
              <a:reflection blurRad="6350" stA="50000" endA="300" endPos="21000" dist="508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EDITORS</a:t>
              </a:r>
            </a:p>
            <a:p>
              <a:r>
                <a:rPr lang="es-ES" b="1" dirty="0">
                  <a:solidFill>
                    <a:schemeClr val="bg1"/>
                  </a:solidFill>
                  <a:latin typeface="Arial" panose="020B0604020202020204" pitchFamily="34" charset="0"/>
                  <a:ea typeface="Helvetica Neue" charset="0"/>
                  <a:cs typeface="Arial" panose="020B0604020202020204" pitchFamily="34" charset="0"/>
                </a:rPr>
                <a:t>(ERASERS)</a:t>
              </a:r>
            </a:p>
          </p:txBody>
        </p:sp>
        <p:sp>
          <p:nvSpPr>
            <p:cNvPr id="13" name="Rectangle 12"/>
            <p:cNvSpPr/>
            <p:nvPr/>
          </p:nvSpPr>
          <p:spPr>
            <a:xfrm>
              <a:off x="6831185" y="2830352"/>
              <a:ext cx="1934468" cy="369332"/>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WRITERS</a:t>
              </a:r>
            </a:p>
          </p:txBody>
        </p:sp>
      </p:grpSp>
      <p:sp>
        <p:nvSpPr>
          <p:cNvPr id="14" name="Rectangle 13"/>
          <p:cNvSpPr/>
          <p:nvPr/>
        </p:nvSpPr>
        <p:spPr>
          <a:xfrm>
            <a:off x="613076" y="263132"/>
            <a:ext cx="4212419"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Arial" panose="020B0604020202020204" pitchFamily="34" charset="0"/>
                <a:ea typeface="Helvetica Neue" charset="0"/>
                <a:cs typeface="Arial" panose="020B0604020202020204" pitchFamily="34" charset="0"/>
              </a:rPr>
              <a:t>DNA METHYLATION PLAYERS</a:t>
            </a:r>
          </a:p>
        </p:txBody>
      </p:sp>
      <p:grpSp>
        <p:nvGrpSpPr>
          <p:cNvPr id="7" name="Group 6"/>
          <p:cNvGrpSpPr/>
          <p:nvPr/>
        </p:nvGrpSpPr>
        <p:grpSpPr>
          <a:xfrm>
            <a:off x="1979357" y="915893"/>
            <a:ext cx="7572671" cy="1254617"/>
            <a:chOff x="455356" y="915892"/>
            <a:chExt cx="7572671" cy="1254617"/>
          </a:xfrm>
        </p:grpSpPr>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51107" t="12159" b="63277"/>
            <a:stretch/>
          </p:blipFill>
          <p:spPr>
            <a:xfrm>
              <a:off x="3684494" y="915892"/>
              <a:ext cx="4343533" cy="1254617"/>
            </a:xfrm>
            <a:prstGeom prst="rect">
              <a:avLst/>
            </a:prstGeom>
          </p:spPr>
        </p:pic>
        <p:sp>
          <p:nvSpPr>
            <p:cNvPr id="6" name="TextBox 5"/>
            <p:cNvSpPr txBox="1"/>
            <p:nvPr/>
          </p:nvSpPr>
          <p:spPr>
            <a:xfrm>
              <a:off x="455356" y="1298960"/>
              <a:ext cx="2975495" cy="461665"/>
            </a:xfrm>
            <a:prstGeom prst="rect">
              <a:avLst/>
            </a:prstGeom>
            <a:noFill/>
          </p:spPr>
          <p:txBody>
            <a:bodyPr wrap="none" rtlCol="0">
              <a:spAutoFit/>
            </a:bodyPr>
            <a:lstStyle/>
            <a:p>
              <a:pPr algn="ctr"/>
              <a:r>
                <a:rPr lang="en-US" sz="2400" b="1" dirty="0">
                  <a:solidFill>
                    <a:schemeClr val="tx1">
                      <a:lumMod val="50000"/>
                      <a:lumOff val="50000"/>
                    </a:schemeClr>
                  </a:solidFill>
                  <a:latin typeface="Arial" panose="020B0604020202020204" pitchFamily="34" charset="0"/>
                  <a:ea typeface="Helvetica Neue" charset="0"/>
                  <a:cs typeface="Arial" panose="020B0604020202020204" pitchFamily="34" charset="0"/>
                </a:rPr>
                <a:t>CpG </a:t>
              </a:r>
              <a:r>
                <a:rPr lang="en-US" sz="2400" b="1" dirty="0" err="1">
                  <a:solidFill>
                    <a:schemeClr val="tx1">
                      <a:lumMod val="50000"/>
                      <a:lumOff val="50000"/>
                    </a:schemeClr>
                  </a:solidFill>
                  <a:latin typeface="Arial" panose="020B0604020202020204" pitchFamily="34" charset="0"/>
                  <a:ea typeface="Helvetica Neue" charset="0"/>
                  <a:cs typeface="Arial" panose="020B0604020202020204" pitchFamily="34" charset="0"/>
                </a:rPr>
                <a:t>dinucleotides</a:t>
              </a:r>
              <a:r>
                <a:rPr lang="en-US" sz="2400" b="1" dirty="0">
                  <a:solidFill>
                    <a:schemeClr val="tx1">
                      <a:lumMod val="50000"/>
                      <a:lumOff val="50000"/>
                    </a:schemeClr>
                  </a:solidFill>
                  <a:latin typeface="Arial" panose="020B0604020202020204" pitchFamily="34" charset="0"/>
                  <a:ea typeface="Helvetica Neue" charset="0"/>
                  <a:cs typeface="Arial" panose="020B0604020202020204" pitchFamily="34" charset="0"/>
                </a:rPr>
                <a:t> </a:t>
              </a:r>
            </a:p>
          </p:txBody>
        </p:sp>
      </p:grpSp>
      <p:pic>
        <p:nvPicPr>
          <p:cNvPr id="9" name="Imagen 8">
            <a:extLst>
              <a:ext uri="{FF2B5EF4-FFF2-40B4-BE49-F238E27FC236}">
                <a16:creationId xmlns:a16="http://schemas.microsoft.com/office/drawing/2014/main" id="{FF0F50E4-A8B5-4D67-A628-2CB4CCDB3D57}"/>
              </a:ext>
            </a:extLst>
          </p:cNvPr>
          <p:cNvPicPr>
            <a:picLocks/>
          </p:cNvPicPr>
          <p:nvPr/>
        </p:nvPicPr>
        <p:blipFill>
          <a:blip r:embed="rId9"/>
          <a:stretch>
            <a:fillRect/>
          </a:stretch>
        </p:blipFill>
        <p:spPr>
          <a:xfrm>
            <a:off x="-1" y="6777913"/>
            <a:ext cx="12192000" cy="80087"/>
          </a:xfrm>
          <a:prstGeom prst="rect">
            <a:avLst/>
          </a:prstGeom>
        </p:spPr>
      </p:pic>
      <p:pic>
        <p:nvPicPr>
          <p:cNvPr id="11" name="Imagen 10">
            <a:extLst>
              <a:ext uri="{FF2B5EF4-FFF2-40B4-BE49-F238E27FC236}">
                <a16:creationId xmlns:a16="http://schemas.microsoft.com/office/drawing/2014/main" id="{33CBDF5C-814D-F742-25EA-985734A143B9}"/>
              </a:ext>
            </a:extLst>
          </p:cNvPr>
          <p:cNvPicPr>
            <a:picLocks/>
          </p:cNvPicPr>
          <p:nvPr/>
        </p:nvPicPr>
        <p:blipFill>
          <a:blip r:embed="rId9"/>
          <a:stretch>
            <a:fillRect/>
          </a:stretch>
        </p:blipFill>
        <p:spPr>
          <a:xfrm>
            <a:off x="0" y="0"/>
            <a:ext cx="12192000" cy="72000"/>
          </a:xfrm>
          <a:prstGeom prst="rect">
            <a:avLst/>
          </a:prstGeom>
        </p:spPr>
      </p:pic>
      <p:pic>
        <p:nvPicPr>
          <p:cNvPr id="16" name="Imagen 15">
            <a:extLst>
              <a:ext uri="{FF2B5EF4-FFF2-40B4-BE49-F238E27FC236}">
                <a16:creationId xmlns:a16="http://schemas.microsoft.com/office/drawing/2014/main" id="{70DD8440-D12A-AD15-6D60-217E5B177DA7}"/>
              </a:ext>
            </a:extLst>
          </p:cNvPr>
          <p:cNvPicPr>
            <a:picLocks/>
          </p:cNvPicPr>
          <p:nvPr/>
        </p:nvPicPr>
        <p:blipFill>
          <a:blip r:embed="rId9"/>
          <a:stretch>
            <a:fillRect/>
          </a:stretch>
        </p:blipFill>
        <p:spPr>
          <a:xfrm flipV="1">
            <a:off x="613076" y="871774"/>
            <a:ext cx="4984595" cy="36000"/>
          </a:xfrm>
          <a:prstGeom prst="rect">
            <a:avLst/>
          </a:prstGeom>
        </p:spPr>
      </p:pic>
      <p:pic>
        <p:nvPicPr>
          <p:cNvPr id="17" name="Imagen 16">
            <a:extLst>
              <a:ext uri="{FF2B5EF4-FFF2-40B4-BE49-F238E27FC236}">
                <a16:creationId xmlns:a16="http://schemas.microsoft.com/office/drawing/2014/main" id="{3B3EC7B2-9D06-2A5A-2E95-26DF86B311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82021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045" y="1869340"/>
            <a:ext cx="6994832" cy="3699329"/>
          </a:xfrm>
          <a:prstGeom prst="rect">
            <a:avLst/>
          </a:prstGeom>
        </p:spPr>
      </p:pic>
      <p:sp>
        <p:nvSpPr>
          <p:cNvPr id="5" name="TextBox 4"/>
          <p:cNvSpPr txBox="1"/>
          <p:nvPr/>
        </p:nvSpPr>
        <p:spPr>
          <a:xfrm>
            <a:off x="8585011" y="5568668"/>
            <a:ext cx="1322798" cy="400110"/>
          </a:xfrm>
          <a:prstGeom prst="rect">
            <a:avLst/>
          </a:prstGeom>
          <a:noFill/>
        </p:spPr>
        <p:txBody>
          <a:bodyPr wrap="none" rtlCol="0">
            <a:spAutoFit/>
          </a:bodyPr>
          <a:lstStyle/>
          <a:p>
            <a:r>
              <a:rPr lang="ro-RO" sz="1000" dirty="0" err="1">
                <a:latin typeface="Avenir Next Condensed" charset="0"/>
                <a:ea typeface="Avenir Next Condensed" charset="0"/>
                <a:cs typeface="Arial" panose="020B0604020202020204" pitchFamily="34" charset="0"/>
              </a:rPr>
              <a:t>Plass</a:t>
            </a:r>
            <a:r>
              <a:rPr lang="ro-RO" sz="1000" dirty="0">
                <a:latin typeface="Avenir Next Condensed" charset="0"/>
                <a:ea typeface="Avenir Next Condensed" charset="0"/>
                <a:cs typeface="Arial" panose="020B0604020202020204" pitchFamily="34" charset="0"/>
              </a:rPr>
              <a:t> et al., 2013</a:t>
            </a:r>
          </a:p>
          <a:p>
            <a:r>
              <a:rPr lang="ro-RO" sz="1000" dirty="0">
                <a:latin typeface="Avenir Next Condensed" charset="0"/>
                <a:ea typeface="Avenir Next Condensed" charset="0"/>
                <a:cs typeface="Arial" panose="020B0604020202020204" pitchFamily="34" charset="0"/>
              </a:rPr>
              <a:t>doi: 10.1038/nrg3554</a:t>
            </a:r>
            <a:endParaRPr lang="es-ES_tradnl" sz="1000" dirty="0">
              <a:latin typeface="Avenir Next Condensed" charset="0"/>
              <a:ea typeface="Avenir Next Condensed" charset="0"/>
              <a:cs typeface="Arial" panose="020B0604020202020204" pitchFamily="34" charset="0"/>
            </a:endParaRPr>
          </a:p>
        </p:txBody>
      </p:sp>
      <p:pic>
        <p:nvPicPr>
          <p:cNvPr id="17" name="Picture 1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632" t="52220" r="49249" b="16460"/>
          <a:stretch/>
        </p:blipFill>
        <p:spPr>
          <a:xfrm rot="16351495" flipH="1">
            <a:off x="2914823" y="1341529"/>
            <a:ext cx="603914" cy="955793"/>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10" b="97117" l="2027" r="98243"/>
                    </a14:imgEffect>
                  </a14:imgLayer>
                </a14:imgProps>
              </a:ext>
              <a:ext uri="{28A0092B-C50C-407E-A947-70E740481C1C}">
                <a14:useLocalDpi xmlns:a14="http://schemas.microsoft.com/office/drawing/2010/main" val="0"/>
              </a:ext>
            </a:extLst>
          </a:blip>
          <a:stretch>
            <a:fillRect/>
          </a:stretch>
        </p:blipFill>
        <p:spPr>
          <a:xfrm rot="18778038" flipH="1">
            <a:off x="5150729" y="1312112"/>
            <a:ext cx="989104" cy="741827"/>
          </a:xfrm>
          <a:prstGeom prst="rect">
            <a:avLst/>
          </a:prstGeom>
        </p:spPr>
      </p:pic>
      <p:pic>
        <p:nvPicPr>
          <p:cNvPr id="19" name="Picture 18"/>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rot="282738" flipH="1">
            <a:off x="7470774" y="1147017"/>
            <a:ext cx="1072014" cy="1072014"/>
          </a:xfrm>
          <a:prstGeom prst="rect">
            <a:avLst/>
          </a:prstGeom>
        </p:spPr>
      </p:pic>
      <p:sp>
        <p:nvSpPr>
          <p:cNvPr id="27" name="Rectangle 26"/>
          <p:cNvSpPr/>
          <p:nvPr/>
        </p:nvSpPr>
        <p:spPr>
          <a:xfrm>
            <a:off x="602605" y="212464"/>
            <a:ext cx="4246880" cy="400110"/>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sz="2000" b="1" dirty="0">
                <a:solidFill>
                  <a:schemeClr val="bg1"/>
                </a:solidFill>
                <a:latin typeface="Arial" panose="020B0604020202020204" pitchFamily="34" charset="0"/>
                <a:ea typeface="Helvetica Neue" charset="0"/>
                <a:cs typeface="Arial" panose="020B0604020202020204" pitchFamily="34" charset="0"/>
              </a:rPr>
              <a:t>DNA METHYLATION PLAYERS</a:t>
            </a:r>
          </a:p>
        </p:txBody>
      </p:sp>
      <p:pic>
        <p:nvPicPr>
          <p:cNvPr id="3" name="Imagen 2">
            <a:extLst>
              <a:ext uri="{FF2B5EF4-FFF2-40B4-BE49-F238E27FC236}">
                <a16:creationId xmlns:a16="http://schemas.microsoft.com/office/drawing/2014/main" id="{C5027DF5-A640-0FA6-02E6-64849AF8CA3E}"/>
              </a:ext>
            </a:extLst>
          </p:cNvPr>
          <p:cNvPicPr>
            <a:picLocks/>
          </p:cNvPicPr>
          <p:nvPr/>
        </p:nvPicPr>
        <p:blipFill>
          <a:blip r:embed="rId7"/>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B784F9EE-C6C5-8A25-4038-C329CD6DA7DF}"/>
              </a:ext>
            </a:extLst>
          </p:cNvPr>
          <p:cNvPicPr>
            <a:picLocks/>
          </p:cNvPicPr>
          <p:nvPr/>
        </p:nvPicPr>
        <p:blipFill>
          <a:blip r:embed="rId7"/>
          <a:stretch>
            <a:fillRect/>
          </a:stretch>
        </p:blipFill>
        <p:spPr>
          <a:xfrm>
            <a:off x="0" y="0"/>
            <a:ext cx="12192000" cy="72000"/>
          </a:xfrm>
          <a:prstGeom prst="rect">
            <a:avLst/>
          </a:prstGeom>
        </p:spPr>
      </p:pic>
      <p:pic>
        <p:nvPicPr>
          <p:cNvPr id="6" name="Imagen 5">
            <a:extLst>
              <a:ext uri="{FF2B5EF4-FFF2-40B4-BE49-F238E27FC236}">
                <a16:creationId xmlns:a16="http://schemas.microsoft.com/office/drawing/2014/main" id="{1FD5E18D-A6FC-8302-74F0-E7B8C083F7EC}"/>
              </a:ext>
            </a:extLst>
          </p:cNvPr>
          <p:cNvPicPr>
            <a:picLocks/>
          </p:cNvPicPr>
          <p:nvPr/>
        </p:nvPicPr>
        <p:blipFill>
          <a:blip r:embed="rId7"/>
          <a:stretch>
            <a:fillRect/>
          </a:stretch>
        </p:blipFill>
        <p:spPr>
          <a:xfrm flipV="1">
            <a:off x="613076" y="871774"/>
            <a:ext cx="4984595" cy="36000"/>
          </a:xfrm>
          <a:prstGeom prst="rect">
            <a:avLst/>
          </a:prstGeom>
        </p:spPr>
      </p:pic>
      <p:pic>
        <p:nvPicPr>
          <p:cNvPr id="7" name="Imagen 6">
            <a:extLst>
              <a:ext uri="{FF2B5EF4-FFF2-40B4-BE49-F238E27FC236}">
                <a16:creationId xmlns:a16="http://schemas.microsoft.com/office/drawing/2014/main" id="{616B97E7-E9DE-42FF-62FD-13D2749E53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33340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107" t="9653" b="58947"/>
          <a:stretch/>
        </p:blipFill>
        <p:spPr>
          <a:xfrm>
            <a:off x="3997164" y="1950850"/>
            <a:ext cx="4167444" cy="1538769"/>
          </a:xfrm>
          <a:prstGeom prst="rect">
            <a:avLst/>
          </a:prstGeom>
        </p:spPr>
      </p:pic>
      <p:grpSp>
        <p:nvGrpSpPr>
          <p:cNvPr id="2" name="Group 1"/>
          <p:cNvGrpSpPr/>
          <p:nvPr/>
        </p:nvGrpSpPr>
        <p:grpSpPr>
          <a:xfrm>
            <a:off x="3783839" y="3914611"/>
            <a:ext cx="5701939" cy="1982670"/>
            <a:chOff x="2259838" y="3520911"/>
            <a:chExt cx="5701939" cy="1982670"/>
          </a:xfrm>
        </p:grpSpPr>
        <p:sp>
          <p:nvSpPr>
            <p:cNvPr id="9" name="TextBox 8"/>
            <p:cNvSpPr txBox="1"/>
            <p:nvPr/>
          </p:nvSpPr>
          <p:spPr>
            <a:xfrm>
              <a:off x="6422096" y="5257360"/>
              <a:ext cx="1539681" cy="246221"/>
            </a:xfrm>
            <a:prstGeom prst="rect">
              <a:avLst/>
            </a:prstGeom>
            <a:noFill/>
          </p:spPr>
          <p:txBody>
            <a:bodyPr wrap="square" rtlCol="0">
              <a:spAutoFit/>
            </a:bodyPr>
            <a:lstStyle/>
            <a:p>
              <a:r>
                <a:rPr lang="es-ES_tradnl" sz="1000" dirty="0">
                  <a:latin typeface="Avenir Next Condensed" panose="020B0506020202020204" pitchFamily="34" charset="0"/>
                  <a:ea typeface="Helvetica Neue" charset="0"/>
                  <a:cs typeface="Arial" panose="020B0604020202020204" pitchFamily="34" charset="0"/>
                </a:rPr>
                <a:t>Zakhari S., 2013</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44308"/>
            <a:stretch/>
          </p:blipFill>
          <p:spPr>
            <a:xfrm>
              <a:off x="2259838" y="3520911"/>
              <a:ext cx="4864837" cy="1557677"/>
            </a:xfrm>
            <a:prstGeom prst="rect">
              <a:avLst/>
            </a:prstGeom>
          </p:spPr>
        </p:pic>
      </p:grpSp>
      <p:sp>
        <p:nvSpPr>
          <p:cNvPr id="6" name="Rectangle 5"/>
          <p:cNvSpPr/>
          <p:nvPr/>
        </p:nvSpPr>
        <p:spPr>
          <a:xfrm>
            <a:off x="1829818" y="984330"/>
            <a:ext cx="8502136" cy="830997"/>
          </a:xfrm>
          <a:prstGeom prst="rect">
            <a:avLst/>
          </a:prstGeom>
        </p:spPr>
        <p:txBody>
          <a:bodyPr wrap="none">
            <a:spAutoFit/>
          </a:bodyPr>
          <a:lstStyle/>
          <a:p>
            <a:r>
              <a:rPr lang="es-ES" sz="2400" b="1" dirty="0">
                <a:solidFill>
                  <a:srgbClr val="008F00"/>
                </a:solidFill>
                <a:latin typeface="Arial" panose="020B0604020202020204" pitchFamily="34" charset="0"/>
                <a:ea typeface="Helvetica Neue" charset="0"/>
                <a:cs typeface="Arial" panose="020B0604020202020204" pitchFamily="34" charset="0"/>
              </a:rPr>
              <a:t>DNA </a:t>
            </a:r>
            <a:r>
              <a:rPr lang="es-ES" sz="2400" b="1" dirty="0" err="1">
                <a:solidFill>
                  <a:srgbClr val="008F00"/>
                </a:solidFill>
                <a:latin typeface="Arial" panose="020B0604020202020204" pitchFamily="34" charset="0"/>
                <a:ea typeface="Helvetica Neue" charset="0"/>
                <a:cs typeface="Arial" panose="020B0604020202020204" pitchFamily="34" charset="0"/>
              </a:rPr>
              <a:t>Methylation</a:t>
            </a:r>
            <a:endParaRPr lang="es-ES" sz="2400" b="1" dirty="0">
              <a:solidFill>
                <a:srgbClr val="008F00"/>
              </a:solidFill>
              <a:latin typeface="Arial" panose="020B0604020202020204" pitchFamily="34" charset="0"/>
              <a:ea typeface="Helvetica Neue" charset="0"/>
              <a:cs typeface="Arial" panose="020B0604020202020204" pitchFamily="34" charset="0"/>
            </a:endParaRPr>
          </a:p>
          <a:p>
            <a:r>
              <a:rPr lang="es-ES" sz="2400" b="1" dirty="0">
                <a:latin typeface="Arial" panose="020B0604020202020204" pitchFamily="34" charset="0"/>
                <a:ea typeface="Helvetica Neue" charset="0"/>
                <a:cs typeface="Arial" panose="020B0604020202020204" pitchFamily="34" charset="0"/>
              </a:rPr>
              <a:t>CpG </a:t>
            </a:r>
            <a:r>
              <a:rPr lang="es-ES" sz="2400" b="1" dirty="0" err="1">
                <a:latin typeface="Arial" panose="020B0604020202020204" pitchFamily="34" charset="0"/>
                <a:ea typeface="Helvetica Neue" charset="0"/>
                <a:cs typeface="Arial" panose="020B0604020202020204" pitchFamily="34" charset="0"/>
              </a:rPr>
              <a:t>dinucleotides</a:t>
            </a:r>
            <a:r>
              <a:rPr lang="es-ES" sz="2400" b="1" dirty="0">
                <a:latin typeface="Arial" panose="020B0604020202020204" pitchFamily="34" charset="0"/>
                <a:ea typeface="Helvetica Neue" charset="0"/>
                <a:cs typeface="Arial" panose="020B0604020202020204" pitchFamily="34" charset="0"/>
              </a:rPr>
              <a:t> and DNA </a:t>
            </a:r>
            <a:r>
              <a:rPr lang="es-ES" sz="2400" b="1" dirty="0" err="1">
                <a:latin typeface="Arial" panose="020B0604020202020204" pitchFamily="34" charset="0"/>
                <a:ea typeface="Helvetica Neue" charset="0"/>
                <a:cs typeface="Arial" panose="020B0604020202020204" pitchFamily="34" charset="0"/>
              </a:rPr>
              <a:t>Methyltransferases</a:t>
            </a:r>
            <a:r>
              <a:rPr lang="es-ES" sz="2400" b="1" dirty="0">
                <a:latin typeface="Arial" panose="020B0604020202020204" pitchFamily="34" charset="0"/>
                <a:ea typeface="Helvetica Neue" charset="0"/>
                <a:cs typeface="Arial" panose="020B0604020202020204" pitchFamily="34" charset="0"/>
              </a:rPr>
              <a:t> (</a:t>
            </a:r>
            <a:r>
              <a:rPr lang="es-ES" sz="2400" b="1" dirty="0" err="1">
                <a:solidFill>
                  <a:srgbClr val="008F00"/>
                </a:solidFill>
                <a:latin typeface="Arial" panose="020B0604020202020204" pitchFamily="34" charset="0"/>
                <a:ea typeface="Helvetica Neue" charset="0"/>
                <a:cs typeface="Arial" panose="020B0604020202020204" pitchFamily="34" charset="0"/>
              </a:rPr>
              <a:t>DNMTs</a:t>
            </a:r>
            <a:r>
              <a:rPr lang="es-ES" sz="2400" b="1" dirty="0">
                <a:latin typeface="Arial" panose="020B0604020202020204" pitchFamily="34" charset="0"/>
                <a:ea typeface="Helvetica Neue" charset="0"/>
                <a:cs typeface="Arial" panose="020B0604020202020204" pitchFamily="34" charset="0"/>
              </a:rPr>
              <a:t>)</a:t>
            </a:r>
          </a:p>
        </p:txBody>
      </p:sp>
      <p:pic>
        <p:nvPicPr>
          <p:cNvPr id="14" name="Picture 1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632" t="52220" r="49249" b="16460"/>
          <a:stretch/>
        </p:blipFill>
        <p:spPr>
          <a:xfrm rot="16351495" flipH="1">
            <a:off x="868907" y="-158331"/>
            <a:ext cx="818422" cy="1295287"/>
          </a:xfrm>
          <a:prstGeom prst="rect">
            <a:avLst/>
          </a:prstGeom>
        </p:spPr>
      </p:pic>
      <p:sp>
        <p:nvSpPr>
          <p:cNvPr id="15" name="Rectangle 14"/>
          <p:cNvSpPr/>
          <p:nvPr/>
        </p:nvSpPr>
        <p:spPr>
          <a:xfrm>
            <a:off x="1943162" y="119980"/>
            <a:ext cx="1960229" cy="369332"/>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WRITERS</a:t>
            </a:r>
          </a:p>
        </p:txBody>
      </p:sp>
      <p:pic>
        <p:nvPicPr>
          <p:cNvPr id="3" name="Imagen 2">
            <a:extLst>
              <a:ext uri="{FF2B5EF4-FFF2-40B4-BE49-F238E27FC236}">
                <a16:creationId xmlns:a16="http://schemas.microsoft.com/office/drawing/2014/main" id="{A6B7DD0B-DF73-6BC4-0DDE-4D61AA6B0454}"/>
              </a:ext>
            </a:extLst>
          </p:cNvPr>
          <p:cNvPicPr>
            <a:picLocks/>
          </p:cNvPicPr>
          <p:nvPr/>
        </p:nvPicPr>
        <p:blipFill>
          <a:blip r:embed="rId4"/>
          <a:stretch>
            <a:fillRect/>
          </a:stretch>
        </p:blipFill>
        <p:spPr>
          <a:xfrm>
            <a:off x="-1" y="6777913"/>
            <a:ext cx="12192000" cy="80087"/>
          </a:xfrm>
          <a:prstGeom prst="rect">
            <a:avLst/>
          </a:prstGeom>
        </p:spPr>
      </p:pic>
      <p:pic>
        <p:nvPicPr>
          <p:cNvPr id="4" name="Imagen 3">
            <a:extLst>
              <a:ext uri="{FF2B5EF4-FFF2-40B4-BE49-F238E27FC236}">
                <a16:creationId xmlns:a16="http://schemas.microsoft.com/office/drawing/2014/main" id="{10424CAF-1C1C-896F-F1BB-1F865B83DF40}"/>
              </a:ext>
            </a:extLst>
          </p:cNvPr>
          <p:cNvPicPr>
            <a:picLocks/>
          </p:cNvPicPr>
          <p:nvPr/>
        </p:nvPicPr>
        <p:blipFill>
          <a:blip r:embed="rId4"/>
          <a:stretch>
            <a:fillRect/>
          </a:stretch>
        </p:blipFill>
        <p:spPr>
          <a:xfrm>
            <a:off x="0" y="0"/>
            <a:ext cx="12192000" cy="72000"/>
          </a:xfrm>
          <a:prstGeom prst="rect">
            <a:avLst/>
          </a:prstGeom>
        </p:spPr>
      </p:pic>
      <p:pic>
        <p:nvPicPr>
          <p:cNvPr id="5" name="Imagen 4">
            <a:extLst>
              <a:ext uri="{FF2B5EF4-FFF2-40B4-BE49-F238E27FC236}">
                <a16:creationId xmlns:a16="http://schemas.microsoft.com/office/drawing/2014/main" id="{0526B698-1C33-F085-4703-36C42B2CE83F}"/>
              </a:ext>
            </a:extLst>
          </p:cNvPr>
          <p:cNvPicPr>
            <a:picLocks/>
          </p:cNvPicPr>
          <p:nvPr/>
        </p:nvPicPr>
        <p:blipFill>
          <a:blip r:embed="rId4"/>
          <a:stretch>
            <a:fillRect/>
          </a:stretch>
        </p:blipFill>
        <p:spPr>
          <a:xfrm flipV="1">
            <a:off x="613076" y="914638"/>
            <a:ext cx="4984595" cy="36000"/>
          </a:xfrm>
          <a:prstGeom prst="rect">
            <a:avLst/>
          </a:prstGeom>
        </p:spPr>
      </p:pic>
      <p:pic>
        <p:nvPicPr>
          <p:cNvPr id="7" name="Imagen 6">
            <a:extLst>
              <a:ext uri="{FF2B5EF4-FFF2-40B4-BE49-F238E27FC236}">
                <a16:creationId xmlns:a16="http://schemas.microsoft.com/office/drawing/2014/main" id="{2BC0F643-0296-15DB-946C-45E2D057F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16672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896593" y="2578259"/>
            <a:ext cx="5404297" cy="3486767"/>
            <a:chOff x="1344006" y="2006758"/>
            <a:chExt cx="5404297" cy="3486767"/>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2019"/>
            <a:stretch/>
          </p:blipFill>
          <p:spPr>
            <a:xfrm>
              <a:off x="1446695" y="2006758"/>
              <a:ext cx="5301608" cy="3014870"/>
            </a:xfrm>
            <a:prstGeom prst="rect">
              <a:avLst/>
            </a:prstGeom>
          </p:spPr>
        </p:pic>
        <p:sp>
          <p:nvSpPr>
            <p:cNvPr id="4" name="Rectangle 3"/>
            <p:cNvSpPr/>
            <p:nvPr/>
          </p:nvSpPr>
          <p:spPr>
            <a:xfrm>
              <a:off x="1446695" y="2006758"/>
              <a:ext cx="193262" cy="23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angle 7"/>
            <p:cNvSpPr/>
            <p:nvPr/>
          </p:nvSpPr>
          <p:spPr>
            <a:xfrm>
              <a:off x="3195276" y="4169228"/>
              <a:ext cx="3553027" cy="92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Rectangle 2"/>
            <p:cNvSpPr/>
            <p:nvPr/>
          </p:nvSpPr>
          <p:spPr>
            <a:xfrm>
              <a:off x="1344006" y="5093415"/>
              <a:ext cx="2299252" cy="400110"/>
            </a:xfrm>
            <a:prstGeom prst="rect">
              <a:avLst/>
            </a:prstGeom>
          </p:spPr>
          <p:txBody>
            <a:bodyPr wrap="square">
              <a:spAutoFit/>
            </a:bodyPr>
            <a:lstStyle/>
            <a:p>
              <a:r>
                <a:rPr lang="es-ES_tradnl" sz="1000">
                  <a:latin typeface="Avenir Next Condensed" charset="0"/>
                  <a:ea typeface="Avenir Next Condensed" charset="0"/>
                  <a:cs typeface="Avenir Next Condensed" charset="0"/>
                </a:rPr>
                <a:t>Abdel-Wahab</a:t>
              </a:r>
              <a:r>
                <a:rPr lang="es-ES_tradnl" sz="1000" dirty="0">
                  <a:latin typeface="Avenir Next Condensed" charset="0"/>
                  <a:ea typeface="Avenir Next Condensed" charset="0"/>
                  <a:cs typeface="Avenir Next Condensed" charset="0"/>
                </a:rPr>
                <a:t> and </a:t>
              </a:r>
              <a:r>
                <a:rPr lang="es-ES_tradnl" sz="1000" dirty="0" err="1">
                  <a:latin typeface="Avenir Next Condensed" charset="0"/>
                  <a:ea typeface="Avenir Next Condensed" charset="0"/>
                  <a:cs typeface="Avenir Next Condensed" charset="0"/>
                </a:rPr>
                <a:t>Levine</a:t>
              </a:r>
              <a:r>
                <a:rPr lang="es-ES_tradnl" sz="1000" dirty="0">
                  <a:latin typeface="Avenir Next Condensed" charset="0"/>
                  <a:ea typeface="Avenir Next Condensed" charset="0"/>
                  <a:cs typeface="Avenir Next Condensed" charset="0"/>
                </a:rPr>
                <a:t>, 2013 </a:t>
              </a:r>
            </a:p>
            <a:p>
              <a:r>
                <a:rPr lang="es-ES_tradnl" sz="1000" dirty="0" err="1">
                  <a:latin typeface="Avenir Next Condensed" charset="0"/>
                  <a:ea typeface="Avenir Next Condensed" charset="0"/>
                  <a:cs typeface="Avenir Next Condensed" charset="0"/>
                </a:rPr>
                <a:t>doi.org</a:t>
              </a:r>
              <a:r>
                <a:rPr lang="es-ES_tradnl" sz="1000" dirty="0">
                  <a:latin typeface="Avenir Next Condensed" charset="0"/>
                  <a:ea typeface="Avenir Next Condensed" charset="0"/>
                  <a:cs typeface="Avenir Next Condensed" charset="0"/>
                </a:rPr>
                <a:t>/10.1182/blood-2013-01-451781</a:t>
              </a:r>
            </a:p>
          </p:txBody>
        </p:sp>
      </p:grpSp>
      <p:sp>
        <p:nvSpPr>
          <p:cNvPr id="10" name="Rectangle 9"/>
          <p:cNvSpPr/>
          <p:nvPr/>
        </p:nvSpPr>
        <p:spPr>
          <a:xfrm>
            <a:off x="2875931" y="1365552"/>
            <a:ext cx="5079724" cy="461665"/>
          </a:xfrm>
          <a:prstGeom prst="rect">
            <a:avLst/>
          </a:prstGeom>
        </p:spPr>
        <p:txBody>
          <a:bodyPr wrap="none">
            <a:spAutoFit/>
          </a:bodyPr>
          <a:lstStyle/>
          <a:p>
            <a:r>
              <a:rPr lang="es-ES" sz="2400" b="1" dirty="0">
                <a:latin typeface="Arial" panose="020B0604020202020204" pitchFamily="34" charset="0"/>
                <a:ea typeface="Helvetica Neue" charset="0"/>
                <a:cs typeface="Arial" panose="020B0604020202020204" pitchFamily="34" charset="0"/>
              </a:rPr>
              <a:t>DNA </a:t>
            </a:r>
            <a:r>
              <a:rPr lang="es-ES" sz="2400" b="1" dirty="0" err="1">
                <a:latin typeface="Arial" panose="020B0604020202020204" pitchFamily="34" charset="0"/>
                <a:ea typeface="Helvetica Neue" charset="0"/>
                <a:cs typeface="Arial" panose="020B0604020202020204" pitchFamily="34" charset="0"/>
              </a:rPr>
              <a:t>Methyltransferases</a:t>
            </a:r>
            <a:r>
              <a:rPr lang="es-ES" sz="2400" b="1" dirty="0">
                <a:latin typeface="Arial" panose="020B0604020202020204" pitchFamily="34" charset="0"/>
                <a:ea typeface="Helvetica Neue" charset="0"/>
                <a:cs typeface="Arial" panose="020B0604020202020204" pitchFamily="34" charset="0"/>
              </a:rPr>
              <a:t> (</a:t>
            </a:r>
            <a:r>
              <a:rPr lang="es-ES" sz="2400" b="1" dirty="0" err="1">
                <a:solidFill>
                  <a:srgbClr val="008F00"/>
                </a:solidFill>
                <a:latin typeface="Arial" panose="020B0604020202020204" pitchFamily="34" charset="0"/>
                <a:ea typeface="Helvetica Neue" charset="0"/>
                <a:cs typeface="Arial" panose="020B0604020202020204" pitchFamily="34" charset="0"/>
              </a:rPr>
              <a:t>DNMTs</a:t>
            </a:r>
            <a:r>
              <a:rPr lang="es-ES" sz="2400" b="1" dirty="0">
                <a:latin typeface="Arial" panose="020B0604020202020204" pitchFamily="34" charset="0"/>
                <a:ea typeface="Helvetica Neue" charset="0"/>
                <a:cs typeface="Arial" panose="020B0604020202020204" pitchFamily="34" charset="0"/>
              </a:rPr>
              <a:t>)</a:t>
            </a:r>
          </a:p>
        </p:txBody>
      </p:sp>
      <p:pic>
        <p:nvPicPr>
          <p:cNvPr id="12" name="Picture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3632" t="52220" r="49249" b="16460"/>
          <a:stretch/>
        </p:blipFill>
        <p:spPr>
          <a:xfrm rot="16351495" flipH="1">
            <a:off x="868907" y="-107413"/>
            <a:ext cx="818422" cy="1295287"/>
          </a:xfrm>
          <a:prstGeom prst="rect">
            <a:avLst/>
          </a:prstGeom>
        </p:spPr>
      </p:pic>
      <p:sp>
        <p:nvSpPr>
          <p:cNvPr id="13" name="Rectangle 12"/>
          <p:cNvSpPr/>
          <p:nvPr/>
        </p:nvSpPr>
        <p:spPr>
          <a:xfrm>
            <a:off x="1943162" y="170898"/>
            <a:ext cx="1960229" cy="369332"/>
          </a:xfrm>
          <a:prstGeom prst="rect">
            <a:avLst/>
          </a:prstGeom>
          <a:solidFill>
            <a:srgbClr val="008F00"/>
          </a:solidFill>
          <a:effectLst>
            <a:reflection blurRad="6350" stA="50000" endA="275" endPos="34000" dist="101600" dir="5400000" sy="-100000" algn="bl" rotWithShape="0"/>
          </a:effectLst>
        </p:spPr>
        <p:txBody>
          <a:bodyPr wrap="square">
            <a:spAutoFit/>
          </a:bodyPr>
          <a:lstStyle/>
          <a:p>
            <a:r>
              <a:rPr lang="es-ES" b="1" dirty="0">
                <a:solidFill>
                  <a:schemeClr val="bg1"/>
                </a:solidFill>
                <a:latin typeface="Arial" panose="020B0604020202020204" pitchFamily="34" charset="0"/>
                <a:ea typeface="Helvetica Neue" charset="0"/>
                <a:cs typeface="Arial" panose="020B0604020202020204" pitchFamily="34" charset="0"/>
              </a:rPr>
              <a:t>THE WRITERS</a:t>
            </a:r>
          </a:p>
        </p:txBody>
      </p:sp>
      <p:pic>
        <p:nvPicPr>
          <p:cNvPr id="5" name="Imagen 4">
            <a:extLst>
              <a:ext uri="{FF2B5EF4-FFF2-40B4-BE49-F238E27FC236}">
                <a16:creationId xmlns:a16="http://schemas.microsoft.com/office/drawing/2014/main" id="{0FA839E9-F3F4-BF93-0298-AF06A65C6374}"/>
              </a:ext>
            </a:extLst>
          </p:cNvPr>
          <p:cNvPicPr>
            <a:picLocks/>
          </p:cNvPicPr>
          <p:nvPr/>
        </p:nvPicPr>
        <p:blipFill>
          <a:blip r:embed="rId5"/>
          <a:stretch>
            <a:fillRect/>
          </a:stretch>
        </p:blipFill>
        <p:spPr>
          <a:xfrm>
            <a:off x="-1" y="6777913"/>
            <a:ext cx="12192000" cy="80087"/>
          </a:xfrm>
          <a:prstGeom prst="rect">
            <a:avLst/>
          </a:prstGeom>
        </p:spPr>
      </p:pic>
      <p:pic>
        <p:nvPicPr>
          <p:cNvPr id="6" name="Imagen 5">
            <a:extLst>
              <a:ext uri="{FF2B5EF4-FFF2-40B4-BE49-F238E27FC236}">
                <a16:creationId xmlns:a16="http://schemas.microsoft.com/office/drawing/2014/main" id="{2D4F5165-F32D-AB40-7170-A1B20E23ECC4}"/>
              </a:ext>
            </a:extLst>
          </p:cNvPr>
          <p:cNvPicPr>
            <a:picLocks/>
          </p:cNvPicPr>
          <p:nvPr/>
        </p:nvPicPr>
        <p:blipFill>
          <a:blip r:embed="rId5"/>
          <a:stretch>
            <a:fillRect/>
          </a:stretch>
        </p:blipFill>
        <p:spPr>
          <a:xfrm>
            <a:off x="0" y="0"/>
            <a:ext cx="12192000" cy="72000"/>
          </a:xfrm>
          <a:prstGeom prst="rect">
            <a:avLst/>
          </a:prstGeom>
        </p:spPr>
      </p:pic>
      <p:pic>
        <p:nvPicPr>
          <p:cNvPr id="7" name="Imagen 6">
            <a:extLst>
              <a:ext uri="{FF2B5EF4-FFF2-40B4-BE49-F238E27FC236}">
                <a16:creationId xmlns:a16="http://schemas.microsoft.com/office/drawing/2014/main" id="{2181668A-84F2-2572-5D92-91FBAB0DEA75}"/>
              </a:ext>
            </a:extLst>
          </p:cNvPr>
          <p:cNvPicPr>
            <a:picLocks/>
          </p:cNvPicPr>
          <p:nvPr/>
        </p:nvPicPr>
        <p:blipFill>
          <a:blip r:embed="rId5"/>
          <a:stretch>
            <a:fillRect/>
          </a:stretch>
        </p:blipFill>
        <p:spPr>
          <a:xfrm flipV="1">
            <a:off x="613076" y="971790"/>
            <a:ext cx="4984595" cy="36000"/>
          </a:xfrm>
          <a:prstGeom prst="rect">
            <a:avLst/>
          </a:prstGeom>
        </p:spPr>
      </p:pic>
      <p:pic>
        <p:nvPicPr>
          <p:cNvPr id="11" name="Imagen 10">
            <a:extLst>
              <a:ext uri="{FF2B5EF4-FFF2-40B4-BE49-F238E27FC236}">
                <a16:creationId xmlns:a16="http://schemas.microsoft.com/office/drawing/2014/main" id="{6F2D7408-5853-673E-D134-5232F9FD0A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7802" y="286123"/>
            <a:ext cx="1532920" cy="370208"/>
          </a:xfrm>
          <a:prstGeom prst="rect">
            <a:avLst/>
          </a:prstGeom>
        </p:spPr>
      </p:pic>
    </p:spTree>
    <p:extLst>
      <p:ext uri="{BB962C8B-B14F-4D97-AF65-F5344CB8AC3E}">
        <p14:creationId xmlns:p14="http://schemas.microsoft.com/office/powerpoint/2010/main" val="186072493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745</Words>
  <Application>Microsoft Office PowerPoint</Application>
  <PresentationFormat>Panorámica</PresentationFormat>
  <Paragraphs>187</Paragraphs>
  <Slides>43</Slides>
  <Notes>16</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43</vt:i4>
      </vt:variant>
    </vt:vector>
  </HeadingPairs>
  <TitlesOfParts>
    <vt:vector size="55" baseType="lpstr">
      <vt:lpstr>abcsans</vt:lpstr>
      <vt:lpstr>Arial</vt:lpstr>
      <vt:lpstr>ArialMT</vt:lpstr>
      <vt:lpstr>Avenir Next Condensed</vt:lpstr>
      <vt:lpstr>BlinkMacSystemFont</vt:lpstr>
      <vt:lpstr>Calibri</vt:lpstr>
      <vt:lpstr>Calibri Light</vt:lpstr>
      <vt:lpstr>Helvetica</vt:lpstr>
      <vt:lpstr>Helvetica Neue</vt:lpstr>
      <vt:lpstr>MuseoSans</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Ferrer Aguilar</dc:creator>
  <cp:lastModifiedBy>Eulalia</cp:lastModifiedBy>
  <cp:revision>2</cp:revision>
  <dcterms:created xsi:type="dcterms:W3CDTF">2022-10-10T15:41:05Z</dcterms:created>
  <dcterms:modified xsi:type="dcterms:W3CDTF">2022-11-06T16:10:37Z</dcterms:modified>
</cp:coreProperties>
</file>